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80" r:id="rId4"/>
    <p:sldId id="258" r:id="rId5"/>
    <p:sldId id="259" r:id="rId6"/>
    <p:sldId id="260" r:id="rId7"/>
    <p:sldId id="261" r:id="rId8"/>
    <p:sldId id="262"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333"/>
    <a:srgbClr val="B80000"/>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189663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340214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85753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75705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278298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459892D-EB3B-4C77-A9E7-1259B078E6F2}" type="datetimeFigureOut">
              <a:rPr lang="fr-FR" smtClean="0"/>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374656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459892D-EB3B-4C77-A9E7-1259B078E6F2}" type="datetimeFigureOut">
              <a:rPr lang="fr-FR" smtClean="0"/>
              <a:t>03/02/2020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388695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459892D-EB3B-4C77-A9E7-1259B078E6F2}" type="datetimeFigureOut">
              <a:rPr lang="fr-FR" smtClean="0"/>
              <a:t>03/02/2020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33802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59892D-EB3B-4C77-A9E7-1259B078E6F2}" type="datetimeFigureOut">
              <a:rPr lang="fr-FR" smtClean="0"/>
              <a:t>03/02/2020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369080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459892D-EB3B-4C77-A9E7-1259B078E6F2}" type="datetimeFigureOut">
              <a:rPr lang="fr-FR" smtClean="0"/>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27821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459892D-EB3B-4C77-A9E7-1259B078E6F2}" type="datetimeFigureOut">
              <a:rPr lang="fr-FR" smtClean="0"/>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B94C1-D27E-42C2-86AA-04074FE2993C}" type="slidenum">
              <a:rPr lang="fr-FR" smtClean="0"/>
              <a:t>‹N°›</a:t>
            </a:fld>
            <a:endParaRPr lang="fr-FR"/>
          </a:p>
        </p:txBody>
      </p:sp>
    </p:spTree>
    <p:extLst>
      <p:ext uri="{BB962C8B-B14F-4D97-AF65-F5344CB8AC3E}">
        <p14:creationId xmlns:p14="http://schemas.microsoft.com/office/powerpoint/2010/main" val="193198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9892D-EB3B-4C77-A9E7-1259B078E6F2}" type="datetimeFigureOut">
              <a:rPr lang="fr-FR" smtClean="0"/>
              <a:t>03/02/2020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94C1-D27E-42C2-86AA-04074FE2993C}" type="slidenum">
              <a:rPr lang="fr-FR" smtClean="0"/>
              <a:t>‹N°›</a:t>
            </a:fld>
            <a:endParaRPr lang="fr-FR"/>
          </a:p>
        </p:txBody>
      </p:sp>
    </p:spTree>
    <p:extLst>
      <p:ext uri="{BB962C8B-B14F-4D97-AF65-F5344CB8AC3E}">
        <p14:creationId xmlns:p14="http://schemas.microsoft.com/office/powerpoint/2010/main" val="391096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24944"/>
            <a:ext cx="9196232" cy="3933057"/>
          </a:xfrm>
          <a:prstGeom prst="rect">
            <a:avLst/>
          </a:prstGeom>
          <a:solidFill>
            <a:srgbClr val="C10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10333"/>
              </a:solidFill>
            </a:endParaRPr>
          </a:p>
        </p:txBody>
      </p:sp>
      <p:grpSp>
        <p:nvGrpSpPr>
          <p:cNvPr id="5" name="Groupe 4"/>
          <p:cNvGrpSpPr/>
          <p:nvPr/>
        </p:nvGrpSpPr>
        <p:grpSpPr>
          <a:xfrm>
            <a:off x="395535" y="278647"/>
            <a:ext cx="8645205" cy="2646298"/>
            <a:chOff x="366152" y="894200"/>
            <a:chExt cx="8645205" cy="2739211"/>
          </a:xfrm>
        </p:grpSpPr>
        <p:sp>
          <p:nvSpPr>
            <p:cNvPr id="4" name="Rectangle 3"/>
            <p:cNvSpPr/>
            <p:nvPr/>
          </p:nvSpPr>
          <p:spPr>
            <a:xfrm>
              <a:off x="366152" y="894200"/>
              <a:ext cx="8144715" cy="2739211"/>
            </a:xfrm>
            <a:prstGeom prst="rect">
              <a:avLst/>
            </a:prstGeom>
            <a:solidFill>
              <a:schemeClr val="bg1">
                <a:alpha val="59000"/>
              </a:schemeClr>
            </a:solidFill>
          </p:spPr>
          <p:txBody>
            <a:bodyPr wrap="square">
              <a:spAutoFit/>
            </a:bodyPr>
            <a:lstStyle/>
            <a:p>
              <a:pPr algn="ctr"/>
              <a:r>
                <a:rPr lang="fr-FR" sz="2800" b="1" dirty="0">
                  <a:solidFill>
                    <a:srgbClr val="C00000"/>
                  </a:solidFill>
                </a:rPr>
                <a:t>Assemblée Générale ATTAC Oise 2020 </a:t>
              </a:r>
            </a:p>
            <a:p>
              <a:pPr algn="ctr"/>
              <a:endParaRPr lang="fr-FR" sz="2000" dirty="0"/>
            </a:p>
            <a:p>
              <a:pPr algn="ctr"/>
              <a:r>
                <a:rPr lang="fr-FR" sz="2000" dirty="0"/>
                <a:t>Petits cours d’auto-défense intellectuelle </a:t>
              </a:r>
            </a:p>
            <a:p>
              <a:pPr algn="ctr"/>
              <a:r>
                <a:rPr lang="fr-FR" sz="2000" dirty="0"/>
                <a:t>à propos justice fiscale et salariale face au poids de la finance</a:t>
              </a:r>
            </a:p>
            <a:p>
              <a:pPr algn="ctr"/>
              <a:r>
                <a:rPr lang="fr-FR" sz="2000" dirty="0"/>
                <a:t> </a:t>
              </a:r>
            </a:p>
            <a:p>
              <a:pPr algn="ctr"/>
              <a:r>
                <a:rPr lang="fr-FR" sz="2000" dirty="0">
                  <a:solidFill>
                    <a:srgbClr val="00B050"/>
                  </a:solidFill>
                </a:rPr>
                <a:t>Agir local, penser  global… </a:t>
              </a:r>
            </a:p>
            <a:p>
              <a:pPr algn="ctr"/>
              <a:endParaRPr lang="fr-FR" sz="1100" dirty="0"/>
            </a:p>
            <a:p>
              <a:pPr algn="ctr"/>
              <a:r>
                <a:rPr lang="fr-FR" sz="2000" dirty="0"/>
                <a:t>  </a:t>
              </a:r>
              <a:r>
                <a:rPr lang="fr-FR" sz="3200" dirty="0"/>
                <a:t>S</a:t>
              </a:r>
              <a:r>
                <a:rPr lang="fr-FR" sz="2000" dirty="0"/>
                <a:t>’informer          </a:t>
              </a:r>
              <a:r>
                <a:rPr lang="fr-FR" sz="3200" dirty="0"/>
                <a:t>S</a:t>
              </a:r>
              <a:r>
                <a:rPr lang="fr-FR" sz="2000" dirty="0"/>
                <a:t>’unir         </a:t>
              </a:r>
              <a:r>
                <a:rPr lang="fr-FR" sz="3200" dirty="0"/>
                <a:t>S</a:t>
              </a:r>
              <a:r>
                <a:rPr lang="fr-FR" sz="2000" dirty="0"/>
                <a:t>e mobiliser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968" y="1003664"/>
              <a:ext cx="1300389" cy="134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p:cNvPicPr/>
          <p:nvPr/>
        </p:nvPicPr>
        <p:blipFill rotWithShape="1">
          <a:blip r:embed="rId3" cstate="print">
            <a:extLst>
              <a:ext uri="{28A0092B-C50C-407E-A947-70E740481C1C}">
                <a14:useLocalDpi xmlns:a14="http://schemas.microsoft.com/office/drawing/2010/main" val="0"/>
              </a:ext>
            </a:extLst>
          </a:blip>
          <a:srcRect l="1" t="283" r="-433" b="-1"/>
          <a:stretch/>
        </p:blipFill>
        <p:spPr bwMode="auto">
          <a:xfrm>
            <a:off x="0" y="3429000"/>
            <a:ext cx="9183696" cy="2834408"/>
          </a:xfrm>
          <a:prstGeom prst="rect">
            <a:avLst/>
          </a:prstGeom>
          <a:noFill/>
          <a:ln>
            <a:noFill/>
          </a:ln>
        </p:spPr>
      </p:pic>
    </p:spTree>
    <p:extLst>
      <p:ext uri="{BB962C8B-B14F-4D97-AF65-F5344CB8AC3E}">
        <p14:creationId xmlns:p14="http://schemas.microsoft.com/office/powerpoint/2010/main" val="41685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500" fill="hold">
                                          <p:stCondLst>
                                            <p:cond delay="0"/>
                                          </p:stCondLst>
                                        </p:cTn>
                                        <p:tgtEl>
                                          <p:spTgt spid="7"/>
                                        </p:tgtEl>
                                        <p:attrNameLst>
                                          <p:attrName>r</p:attrName>
                                        </p:attrNameLst>
                                      </p:cBhvr>
                                    </p:animRot>
                                    <p:animRot by="-240000">
                                      <p:cBhvr>
                                        <p:cTn id="7" dur="1000" fill="hold">
                                          <p:stCondLst>
                                            <p:cond delay="1000"/>
                                          </p:stCondLst>
                                        </p:cTn>
                                        <p:tgtEl>
                                          <p:spTgt spid="7"/>
                                        </p:tgtEl>
                                        <p:attrNameLst>
                                          <p:attrName>r</p:attrName>
                                        </p:attrNameLst>
                                      </p:cBhvr>
                                    </p:animRot>
                                    <p:animRot by="240000">
                                      <p:cBhvr>
                                        <p:cTn id="8" dur="1000" fill="hold">
                                          <p:stCondLst>
                                            <p:cond delay="2000"/>
                                          </p:stCondLst>
                                        </p:cTn>
                                        <p:tgtEl>
                                          <p:spTgt spid="7"/>
                                        </p:tgtEl>
                                        <p:attrNameLst>
                                          <p:attrName>r</p:attrName>
                                        </p:attrNameLst>
                                      </p:cBhvr>
                                    </p:animRot>
                                    <p:animRot by="-240000">
                                      <p:cBhvr>
                                        <p:cTn id="9" dur="1000" fill="hold">
                                          <p:stCondLst>
                                            <p:cond delay="3000"/>
                                          </p:stCondLst>
                                        </p:cTn>
                                        <p:tgtEl>
                                          <p:spTgt spid="7"/>
                                        </p:tgtEl>
                                        <p:attrNameLst>
                                          <p:attrName>r</p:attrName>
                                        </p:attrNameLst>
                                      </p:cBhvr>
                                    </p:animRot>
                                    <p:animRot by="120000">
                                      <p:cBhvr>
                                        <p:cTn id="10"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7" y="246189"/>
            <a:ext cx="5015274" cy="400110"/>
          </a:xfrm>
          <a:prstGeom prst="rect">
            <a:avLst/>
          </a:prstGeom>
        </p:spPr>
        <p:txBody>
          <a:bodyPr wrap="square">
            <a:spAutoFit/>
          </a:bodyPr>
          <a:lstStyle/>
          <a:p>
            <a:r>
              <a:rPr lang="fr-FR" sz="2000" b="1" dirty="0">
                <a:solidFill>
                  <a:srgbClr val="FF0000"/>
                </a:solidFill>
              </a:rPr>
              <a:t>L’injustice fiscale </a:t>
            </a:r>
            <a:r>
              <a:rPr lang="fr-FR" sz="2000" b="1" dirty="0">
                <a:solidFill>
                  <a:srgbClr val="FF0000"/>
                </a:solidFill>
                <a:sym typeface="Wingdings" panose="05000000000000000000" pitchFamily="2" charset="2"/>
              </a:rPr>
              <a:t> </a:t>
            </a:r>
            <a:r>
              <a:rPr lang="fr-FR" sz="2000" b="1" dirty="0"/>
              <a:t>1- La fraude fiscale : </a:t>
            </a:r>
            <a:endParaRPr lang="fr-FR" sz="2000" dirty="0"/>
          </a:p>
        </p:txBody>
      </p:sp>
      <p:sp>
        <p:nvSpPr>
          <p:cNvPr id="4" name="Rectangle 3"/>
          <p:cNvSpPr/>
          <p:nvPr/>
        </p:nvSpPr>
        <p:spPr>
          <a:xfrm>
            <a:off x="249866" y="2748038"/>
            <a:ext cx="3174170" cy="369332"/>
          </a:xfrm>
          <a:prstGeom prst="rect">
            <a:avLst/>
          </a:prstGeom>
        </p:spPr>
        <p:txBody>
          <a:bodyPr wrap="square">
            <a:spAutoFit/>
          </a:bodyPr>
          <a:lstStyle/>
          <a:p>
            <a:r>
              <a:rPr lang="fr-FR" b="1" dirty="0">
                <a:solidFill>
                  <a:srgbClr val="FF0000"/>
                </a:solidFill>
              </a:rPr>
              <a:t>180 € / mois ! / contribuables </a:t>
            </a:r>
            <a:endParaRPr lang="fr-FR" dirty="0">
              <a:solidFill>
                <a:srgbClr val="FF0000"/>
              </a:solidFill>
            </a:endParaRPr>
          </a:p>
        </p:txBody>
      </p:sp>
      <p:sp>
        <p:nvSpPr>
          <p:cNvPr id="3" name="Rectangle 2"/>
          <p:cNvSpPr/>
          <p:nvPr/>
        </p:nvSpPr>
        <p:spPr>
          <a:xfrm>
            <a:off x="249866" y="908720"/>
            <a:ext cx="3097998" cy="1754326"/>
          </a:xfrm>
          <a:prstGeom prst="rect">
            <a:avLst/>
          </a:prstGeom>
        </p:spPr>
        <p:txBody>
          <a:bodyPr wrap="square">
            <a:spAutoFit/>
          </a:bodyPr>
          <a:lstStyle/>
          <a:p>
            <a:r>
              <a:rPr lang="fr-FR" dirty="0">
                <a:solidFill>
                  <a:srgbClr val="FF0000"/>
                </a:solidFill>
              </a:rPr>
              <a:t>80 milliards par an</a:t>
            </a:r>
            <a:r>
              <a:rPr lang="fr-FR" dirty="0"/>
              <a:t>.</a:t>
            </a:r>
          </a:p>
          <a:p>
            <a:r>
              <a:rPr lang="fr-FR" dirty="0"/>
              <a:t>Les contribuables doivent compenser … </a:t>
            </a:r>
          </a:p>
          <a:p>
            <a:r>
              <a:rPr lang="fr-FR" dirty="0"/>
              <a:t>Combien nous coûte cette compensation par contribuables et par mois ? </a:t>
            </a:r>
          </a:p>
        </p:txBody>
      </p:sp>
      <p:pic>
        <p:nvPicPr>
          <p:cNvPr id="8" name="Image 7" descr="evasion"/>
          <p:cNvPicPr/>
          <p:nvPr/>
        </p:nvPicPr>
        <p:blipFill rotWithShape="1">
          <a:blip r:embed="rId2" cstate="print">
            <a:extLst>
              <a:ext uri="{28A0092B-C50C-407E-A947-70E740481C1C}">
                <a14:useLocalDpi xmlns:a14="http://schemas.microsoft.com/office/drawing/2010/main" val="0"/>
              </a:ext>
            </a:extLst>
          </a:blip>
          <a:srcRect t="7631"/>
          <a:stretch/>
        </p:blipFill>
        <p:spPr bwMode="auto">
          <a:xfrm>
            <a:off x="3478962" y="1329742"/>
            <a:ext cx="5550396" cy="5487681"/>
          </a:xfrm>
          <a:prstGeom prst="rect">
            <a:avLst/>
          </a:prstGeom>
          <a:noFill/>
          <a:ln>
            <a:noFill/>
          </a:ln>
        </p:spPr>
      </p:pic>
      <p:sp>
        <p:nvSpPr>
          <p:cNvPr id="5" name="Rectangle 4"/>
          <p:cNvSpPr/>
          <p:nvPr/>
        </p:nvSpPr>
        <p:spPr>
          <a:xfrm>
            <a:off x="5110990" y="539388"/>
            <a:ext cx="4026743" cy="369332"/>
          </a:xfrm>
          <a:prstGeom prst="rect">
            <a:avLst/>
          </a:prstGeom>
        </p:spPr>
        <p:txBody>
          <a:bodyPr wrap="none">
            <a:spAutoFit/>
          </a:bodyPr>
          <a:lstStyle/>
          <a:p>
            <a:r>
              <a:rPr lang="fr-FR" b="1" dirty="0"/>
              <a:t>Et la fraudes aux prestations sociales?... </a:t>
            </a:r>
          </a:p>
        </p:txBody>
      </p:sp>
      <p:sp>
        <p:nvSpPr>
          <p:cNvPr id="6" name="Rectangle 5"/>
          <p:cNvSpPr/>
          <p:nvPr/>
        </p:nvSpPr>
        <p:spPr>
          <a:xfrm>
            <a:off x="4345145" y="1114538"/>
            <a:ext cx="4572000" cy="646331"/>
          </a:xfrm>
          <a:prstGeom prst="rect">
            <a:avLst/>
          </a:prstGeom>
        </p:spPr>
        <p:txBody>
          <a:bodyPr>
            <a:spAutoFit/>
          </a:bodyPr>
          <a:lstStyle/>
          <a:p>
            <a:r>
              <a:rPr lang="fr-FR" dirty="0"/>
              <a:t>La fraude des pauvres est une pauvre fraude. </a:t>
            </a:r>
          </a:p>
          <a:p>
            <a:r>
              <a:rPr lang="fr-FR" dirty="0"/>
              <a:t>3 milliards d'euros / an</a:t>
            </a:r>
          </a:p>
        </p:txBody>
      </p:sp>
      <p:sp>
        <p:nvSpPr>
          <p:cNvPr id="7" name="Rectangle 6"/>
          <p:cNvSpPr/>
          <p:nvPr/>
        </p:nvSpPr>
        <p:spPr>
          <a:xfrm>
            <a:off x="3707904" y="6381328"/>
            <a:ext cx="4572000" cy="369332"/>
          </a:xfrm>
          <a:prstGeom prst="rect">
            <a:avLst/>
          </a:prstGeom>
          <a:solidFill>
            <a:schemeClr val="bg1"/>
          </a:solidFill>
        </p:spPr>
        <p:txBody>
          <a:bodyPr>
            <a:spAutoFit/>
          </a:bodyPr>
          <a:lstStyle/>
          <a:p>
            <a:r>
              <a:rPr lang="fr-FR" b="1" dirty="0">
                <a:solidFill>
                  <a:srgbClr val="FF0000"/>
                </a:solidFill>
              </a:rPr>
              <a:t>moins de 6€ /mois / contribuable</a:t>
            </a:r>
          </a:p>
        </p:txBody>
      </p:sp>
      <p:cxnSp>
        <p:nvCxnSpPr>
          <p:cNvPr id="10" name="Connecteur droit 9"/>
          <p:cNvCxnSpPr/>
          <p:nvPr/>
        </p:nvCxnSpPr>
        <p:spPr>
          <a:xfrm flipV="1">
            <a:off x="683568" y="0"/>
            <a:ext cx="4464496"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2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6453626" cy="369332"/>
          </a:xfrm>
          <a:prstGeom prst="rect">
            <a:avLst/>
          </a:prstGeom>
        </p:spPr>
        <p:txBody>
          <a:bodyPr wrap="none">
            <a:spAutoFit/>
          </a:bodyPr>
          <a:lstStyle/>
          <a:p>
            <a:pPr lvl="0"/>
            <a:r>
              <a:rPr lang="fr-FR" b="1" dirty="0">
                <a:solidFill>
                  <a:srgbClr val="FF0000"/>
                </a:solidFill>
              </a:rPr>
              <a:t>L’injustice fiscale </a:t>
            </a:r>
            <a:r>
              <a:rPr lang="fr-FR" b="1" dirty="0">
                <a:solidFill>
                  <a:srgbClr val="FF0000"/>
                </a:solidFill>
                <a:sym typeface="Wingdings" panose="05000000000000000000" pitchFamily="2" charset="2"/>
              </a:rPr>
              <a:t> </a:t>
            </a:r>
            <a:r>
              <a:rPr lang="fr-FR" b="1" dirty="0"/>
              <a:t>2- Baisse de la fiscalité pour les ultras riches : </a:t>
            </a:r>
            <a:endParaRPr lang="fr-FR" dirty="0"/>
          </a:p>
        </p:txBody>
      </p:sp>
      <p:sp>
        <p:nvSpPr>
          <p:cNvPr id="5" name="Rectangle 4"/>
          <p:cNvSpPr/>
          <p:nvPr/>
        </p:nvSpPr>
        <p:spPr>
          <a:xfrm>
            <a:off x="165794" y="1772815"/>
            <a:ext cx="4572000" cy="646331"/>
          </a:xfrm>
          <a:prstGeom prst="rect">
            <a:avLst/>
          </a:prstGeom>
          <a:ln>
            <a:solidFill>
              <a:schemeClr val="accent1"/>
            </a:solidFill>
          </a:ln>
        </p:spPr>
        <p:txBody>
          <a:bodyPr>
            <a:spAutoFit/>
          </a:bodyPr>
          <a:lstStyle/>
          <a:p>
            <a:r>
              <a:rPr lang="fr-FR" dirty="0"/>
              <a:t>2000 à 2010 : </a:t>
            </a:r>
          </a:p>
          <a:p>
            <a:r>
              <a:rPr lang="fr-FR" dirty="0">
                <a:sym typeface="Wingdings" panose="05000000000000000000" pitchFamily="2" charset="2"/>
              </a:rPr>
              <a:t> </a:t>
            </a:r>
            <a:r>
              <a:rPr lang="fr-FR" dirty="0"/>
              <a:t>moins  120 milliards € de recettes par an</a:t>
            </a:r>
          </a:p>
        </p:txBody>
      </p:sp>
      <p:sp>
        <p:nvSpPr>
          <p:cNvPr id="6" name="Rectangle 5"/>
          <p:cNvSpPr/>
          <p:nvPr/>
        </p:nvSpPr>
        <p:spPr>
          <a:xfrm>
            <a:off x="165794" y="2564904"/>
            <a:ext cx="4572000" cy="2308324"/>
          </a:xfrm>
          <a:prstGeom prst="rect">
            <a:avLst/>
          </a:prstGeom>
          <a:ln>
            <a:solidFill>
              <a:schemeClr val="accent1"/>
            </a:solidFill>
          </a:ln>
        </p:spPr>
        <p:txBody>
          <a:bodyPr wrap="square">
            <a:spAutoFit/>
          </a:bodyPr>
          <a:lstStyle/>
          <a:p>
            <a:r>
              <a:rPr lang="fr-FR" dirty="0"/>
              <a:t>suppression de l’impôt sur la fortune </a:t>
            </a:r>
          </a:p>
          <a:p>
            <a:r>
              <a:rPr lang="fr-FR" dirty="0"/>
              <a:t>+ Instauration de la Flat </a:t>
            </a:r>
            <a:r>
              <a:rPr lang="fr-FR" dirty="0" err="1"/>
              <a:t>tax</a:t>
            </a:r>
            <a:r>
              <a:rPr lang="fr-FR" dirty="0"/>
              <a:t> </a:t>
            </a:r>
          </a:p>
          <a:p>
            <a:r>
              <a:rPr lang="fr-FR" dirty="0"/>
              <a:t>+ CICE </a:t>
            </a:r>
          </a:p>
          <a:p>
            <a:r>
              <a:rPr lang="fr-FR" dirty="0"/>
              <a:t>+ la suppression de la taxe pour les banquiers et assureurs suite au « </a:t>
            </a:r>
            <a:r>
              <a:rPr lang="fr-FR" dirty="0" err="1"/>
              <a:t>Brexit</a:t>
            </a:r>
            <a:r>
              <a:rPr lang="fr-FR" dirty="0"/>
              <a:t> » </a:t>
            </a:r>
          </a:p>
          <a:p>
            <a:r>
              <a:rPr lang="fr-FR" dirty="0"/>
              <a:t>+ baisse d’impôt sur les sociétés </a:t>
            </a:r>
          </a:p>
          <a:p>
            <a:r>
              <a:rPr lang="fr-FR" dirty="0"/>
              <a:t>+ suppression de l’Exit </a:t>
            </a:r>
            <a:r>
              <a:rPr lang="fr-FR" dirty="0" err="1"/>
              <a:t>tax</a:t>
            </a:r>
            <a:r>
              <a:rPr lang="fr-FR" dirty="0"/>
              <a:t> …  </a:t>
            </a:r>
          </a:p>
          <a:p>
            <a:r>
              <a:rPr lang="fr-FR" dirty="0">
                <a:sym typeface="Wingdings" panose="05000000000000000000" pitchFamily="2" charset="2"/>
              </a:rPr>
              <a:t> Moins </a:t>
            </a:r>
            <a:r>
              <a:rPr lang="fr-FR" dirty="0"/>
              <a:t>35Milliards € de recettes par an</a:t>
            </a:r>
          </a:p>
        </p:txBody>
      </p:sp>
      <p:sp>
        <p:nvSpPr>
          <p:cNvPr id="7" name="Rectangle 6"/>
          <p:cNvSpPr/>
          <p:nvPr/>
        </p:nvSpPr>
        <p:spPr>
          <a:xfrm>
            <a:off x="147363" y="5284710"/>
            <a:ext cx="3848573" cy="1200329"/>
          </a:xfrm>
          <a:prstGeom prst="rect">
            <a:avLst/>
          </a:prstGeom>
          <a:ln>
            <a:solidFill>
              <a:schemeClr val="accent1"/>
            </a:solidFill>
          </a:ln>
        </p:spPr>
        <p:txBody>
          <a:bodyPr wrap="square">
            <a:spAutoFit/>
          </a:bodyPr>
          <a:lstStyle/>
          <a:p>
            <a:r>
              <a:rPr lang="fr-FR" dirty="0"/>
              <a:t>Si l’on appliquait la même fiscalité qu’en 2000 on récupérerait environ 120 + 35 = 155 milliards/ans… soit </a:t>
            </a:r>
            <a:r>
              <a:rPr lang="fr-FR" b="1" dirty="0">
                <a:solidFill>
                  <a:srgbClr val="FF0000"/>
                </a:solidFill>
              </a:rPr>
              <a:t>plus de 300€ / mois ! / contribuables.  </a:t>
            </a:r>
            <a:endParaRPr lang="fr-FR" dirty="0">
              <a:solidFill>
                <a:srgbClr val="FF0000"/>
              </a:solidFill>
            </a:endParaRPr>
          </a:p>
        </p:txBody>
      </p:sp>
      <p:sp>
        <p:nvSpPr>
          <p:cNvPr id="8" name="Rectangle 7"/>
          <p:cNvSpPr/>
          <p:nvPr/>
        </p:nvSpPr>
        <p:spPr>
          <a:xfrm>
            <a:off x="5291541" y="742052"/>
            <a:ext cx="3492520" cy="3970318"/>
          </a:xfrm>
          <a:prstGeom prst="rect">
            <a:avLst/>
          </a:prstGeom>
          <a:ln>
            <a:solidFill>
              <a:schemeClr val="accent1"/>
            </a:solidFill>
          </a:ln>
        </p:spPr>
        <p:txBody>
          <a:bodyPr wrap="square">
            <a:spAutoFit/>
          </a:bodyPr>
          <a:lstStyle/>
          <a:p>
            <a:pPr algn="ctr"/>
            <a:r>
              <a:rPr lang="fr-FR" b="1" dirty="0">
                <a:solidFill>
                  <a:srgbClr val="FF0000"/>
                </a:solidFill>
              </a:rPr>
              <a:t>Aucune efficacité prouvée  : </a:t>
            </a:r>
            <a:r>
              <a:rPr lang="fr-FR" u="sng" dirty="0"/>
              <a:t>exemple le CICE : </a:t>
            </a:r>
            <a:endParaRPr lang="fr-FR" dirty="0"/>
          </a:p>
          <a:p>
            <a:pPr lvl="0"/>
            <a:r>
              <a:rPr lang="fr-FR" dirty="0"/>
              <a:t>- 20 milliards par an depuis 2013 </a:t>
            </a:r>
          </a:p>
          <a:p>
            <a:pPr lvl="0"/>
            <a:r>
              <a:rPr lang="fr-FR" dirty="0"/>
              <a:t>- soit au total 100 milliards en 2018</a:t>
            </a:r>
          </a:p>
          <a:p>
            <a:pPr lvl="0"/>
            <a:r>
              <a:rPr lang="fr-FR" dirty="0"/>
              <a:t>- Entre 10 000 et 200 000 emplois créés (au maximum) </a:t>
            </a:r>
          </a:p>
          <a:p>
            <a:pPr lvl="0"/>
            <a:r>
              <a:rPr lang="fr-FR" dirty="0"/>
              <a:t>- Soit 500 000 € par emploi au minimum !!!</a:t>
            </a:r>
          </a:p>
          <a:p>
            <a:pPr lvl="0"/>
            <a:endParaRPr lang="fr-FR" dirty="0"/>
          </a:p>
          <a:p>
            <a:pPr lvl="0"/>
            <a:r>
              <a:rPr lang="fr-FR" dirty="0"/>
              <a:t>Exemple :Carrefour CICE =  </a:t>
            </a:r>
          </a:p>
          <a:p>
            <a:pPr lvl="0"/>
            <a:r>
              <a:rPr lang="fr-FR" dirty="0"/>
              <a:t>-    740 millions € , </a:t>
            </a:r>
          </a:p>
          <a:p>
            <a:pPr marL="285750" lvl="0" indent="-285750">
              <a:buFontTx/>
              <a:buChar char="-"/>
            </a:pPr>
            <a:r>
              <a:rPr lang="fr-FR" dirty="0"/>
              <a:t>2400 suppressions d’emplois, </a:t>
            </a:r>
          </a:p>
          <a:p>
            <a:pPr marL="285750" lvl="0" indent="-285750">
              <a:buFontTx/>
              <a:buChar char="-"/>
            </a:pPr>
            <a:r>
              <a:rPr lang="fr-FR" dirty="0"/>
              <a:t>2 milliards en dividendes aux actionnaires </a:t>
            </a:r>
          </a:p>
        </p:txBody>
      </p:sp>
      <p:sp>
        <p:nvSpPr>
          <p:cNvPr id="9" name="Rectangle 8"/>
          <p:cNvSpPr/>
          <p:nvPr/>
        </p:nvSpPr>
        <p:spPr>
          <a:xfrm>
            <a:off x="4212061" y="5007711"/>
            <a:ext cx="4572000" cy="1477328"/>
          </a:xfrm>
          <a:prstGeom prst="rect">
            <a:avLst/>
          </a:prstGeom>
          <a:ln>
            <a:solidFill>
              <a:schemeClr val="accent1"/>
            </a:solidFill>
          </a:ln>
        </p:spPr>
        <p:txBody>
          <a:bodyPr>
            <a:spAutoFit/>
          </a:bodyPr>
          <a:lstStyle/>
          <a:p>
            <a:r>
              <a:rPr lang="fr-FR" u="sng" dirty="0"/>
              <a:t>Surpression de l’ISF : </a:t>
            </a:r>
            <a:r>
              <a:rPr lang="fr-FR" dirty="0"/>
              <a:t>les 100 plus grandes fortunes françaises ont bénéficié d’un crédit d’impôt de 160 millions d’euros en 2018, soit en </a:t>
            </a:r>
            <a:r>
              <a:rPr lang="fr-FR" b="1" dirty="0">
                <a:solidFill>
                  <a:srgbClr val="FF0000"/>
                </a:solidFill>
              </a:rPr>
              <a:t>moyenne 1,6 million d’euros d’économies pour les 100 plus grandes fortunes</a:t>
            </a:r>
            <a:r>
              <a:rPr lang="fr-FR" b="1" dirty="0"/>
              <a:t>. </a:t>
            </a:r>
            <a:endParaRPr lang="fr-FR" dirty="0"/>
          </a:p>
        </p:txBody>
      </p:sp>
      <p:sp>
        <p:nvSpPr>
          <p:cNvPr id="2" name="ZoneTexte 1"/>
          <p:cNvSpPr txBox="1"/>
          <p:nvPr/>
        </p:nvSpPr>
        <p:spPr>
          <a:xfrm>
            <a:off x="201290" y="753988"/>
            <a:ext cx="4536504" cy="923330"/>
          </a:xfrm>
          <a:prstGeom prst="rect">
            <a:avLst/>
          </a:prstGeom>
          <a:noFill/>
          <a:ln>
            <a:solidFill>
              <a:schemeClr val="accent1"/>
            </a:solidFill>
          </a:ln>
        </p:spPr>
        <p:txBody>
          <a:bodyPr wrap="square" rtlCol="0">
            <a:spAutoFit/>
          </a:bodyPr>
          <a:lstStyle/>
          <a:p>
            <a:r>
              <a:rPr lang="fr-FR" b="1" dirty="0"/>
              <a:t>taux marginal :</a:t>
            </a:r>
          </a:p>
          <a:p>
            <a:r>
              <a:rPr lang="fr-FR" dirty="0"/>
              <a:t>Années 60 : USA :    90% </a:t>
            </a:r>
          </a:p>
          <a:p>
            <a:r>
              <a:rPr lang="fr-FR" dirty="0"/>
              <a:t>	    France :70%     Aujourd’hui 45%   </a:t>
            </a:r>
          </a:p>
        </p:txBody>
      </p:sp>
    </p:spTree>
    <p:extLst>
      <p:ext uri="{BB962C8B-B14F-4D97-AF65-F5344CB8AC3E}">
        <p14:creationId xmlns:p14="http://schemas.microsoft.com/office/powerpoint/2010/main" val="64863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369332"/>
          </a:xfrm>
          <a:prstGeom prst="rect">
            <a:avLst/>
          </a:prstGeom>
        </p:spPr>
        <p:txBody>
          <a:bodyPr wrap="square">
            <a:spAutoFit/>
          </a:bodyPr>
          <a:lstStyle/>
          <a:p>
            <a:r>
              <a:rPr lang="fr-FR" dirty="0"/>
              <a:t>En résumé la solution écrite par un étudiant au coin d’un mur… </a:t>
            </a:r>
          </a:p>
        </p:txBody>
      </p:sp>
      <p:pic>
        <p:nvPicPr>
          <p:cNvPr id="5" name="Image 4" descr="https://scontent-cdg2-1.xx.fbcdn.net/v/t1.0-9/49380599_2021970851173397_807512228843487232_n.jpg?_nc_cat=107&amp;_nc_ht=scontent-cdg2-1.xx&amp;oh=b78a3f4edd46dbc3c8cca039324cce20&amp;oe=5CFB277B"/>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80920" cy="5400600"/>
          </a:xfrm>
          <a:prstGeom prst="rect">
            <a:avLst/>
          </a:prstGeom>
          <a:noFill/>
          <a:ln>
            <a:noFill/>
          </a:ln>
        </p:spPr>
      </p:pic>
    </p:spTree>
    <p:extLst>
      <p:ext uri="{BB962C8B-B14F-4D97-AF65-F5344CB8AC3E}">
        <p14:creationId xmlns:p14="http://schemas.microsoft.com/office/powerpoint/2010/main" val="13740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4848571" cy="369332"/>
          </a:xfrm>
          <a:prstGeom prst="rect">
            <a:avLst/>
          </a:prstGeom>
        </p:spPr>
        <p:txBody>
          <a:bodyPr wrap="none">
            <a:spAutoFit/>
          </a:bodyPr>
          <a:lstStyle/>
          <a:p>
            <a:r>
              <a:rPr lang="fr-FR" b="1" dirty="0">
                <a:solidFill>
                  <a:srgbClr val="FF0000"/>
                </a:solidFill>
              </a:rPr>
              <a:t>L’injustice fiscale </a:t>
            </a:r>
            <a:r>
              <a:rPr lang="fr-FR" b="1" dirty="0">
                <a:solidFill>
                  <a:srgbClr val="FF0000"/>
                </a:solidFill>
                <a:sym typeface="Wingdings" panose="05000000000000000000" pitchFamily="2" charset="2"/>
              </a:rPr>
              <a:t>  </a:t>
            </a:r>
            <a:r>
              <a:rPr lang="fr-FR" b="1" dirty="0"/>
              <a:t>3 - Inégalité devant l’impôt :</a:t>
            </a:r>
            <a:endParaRPr lang="fr-FR" dirty="0"/>
          </a:p>
        </p:txBody>
      </p:sp>
      <p:pic>
        <p:nvPicPr>
          <p:cNvPr id="7" name="Image 6" descr="FB_IMG_1545046537334"/>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228143"/>
            <a:ext cx="5051276" cy="5051276"/>
          </a:xfrm>
          <a:prstGeom prst="rect">
            <a:avLst/>
          </a:prstGeom>
          <a:noFill/>
          <a:ln>
            <a:noFill/>
          </a:ln>
        </p:spPr>
      </p:pic>
      <p:sp>
        <p:nvSpPr>
          <p:cNvPr id="5" name="Rectangle 4"/>
          <p:cNvSpPr/>
          <p:nvPr/>
        </p:nvSpPr>
        <p:spPr>
          <a:xfrm>
            <a:off x="260961" y="836712"/>
            <a:ext cx="4896544" cy="1200329"/>
          </a:xfrm>
          <a:prstGeom prst="rect">
            <a:avLst/>
          </a:prstGeom>
        </p:spPr>
        <p:txBody>
          <a:bodyPr wrap="square">
            <a:spAutoFit/>
          </a:bodyPr>
          <a:lstStyle/>
          <a:p>
            <a:r>
              <a:rPr lang="fr-FR" b="1" dirty="0"/>
              <a:t>Entreprises : </a:t>
            </a:r>
          </a:p>
          <a:p>
            <a:r>
              <a:rPr lang="fr-FR" dirty="0"/>
              <a:t>taux d’imposition officiel 	: 33 % </a:t>
            </a:r>
          </a:p>
          <a:p>
            <a:r>
              <a:rPr lang="fr-FR" dirty="0"/>
              <a:t>CAC 40 ou grandes Banques 	:  8%</a:t>
            </a:r>
          </a:p>
          <a:p>
            <a:endParaRPr lang="fr-FR" dirty="0"/>
          </a:p>
        </p:txBody>
      </p:sp>
      <p:sp>
        <p:nvSpPr>
          <p:cNvPr id="6" name="Rectangle 5"/>
          <p:cNvSpPr/>
          <p:nvPr/>
        </p:nvSpPr>
        <p:spPr>
          <a:xfrm>
            <a:off x="260961" y="2035459"/>
            <a:ext cx="4572000" cy="2031325"/>
          </a:xfrm>
          <a:prstGeom prst="rect">
            <a:avLst/>
          </a:prstGeom>
        </p:spPr>
        <p:txBody>
          <a:bodyPr>
            <a:spAutoFit/>
          </a:bodyPr>
          <a:lstStyle/>
          <a:p>
            <a:r>
              <a:rPr lang="fr-FR" b="1" dirty="0"/>
              <a:t>Ultras riches : </a:t>
            </a:r>
          </a:p>
          <a:p>
            <a:r>
              <a:rPr lang="fr-FR" dirty="0"/>
              <a:t>Bernard Arnault, PDG du groupe LVMH, </a:t>
            </a:r>
          </a:p>
          <a:p>
            <a:r>
              <a:rPr lang="fr-FR" dirty="0"/>
              <a:t>1 ère fortune de France, </a:t>
            </a:r>
          </a:p>
          <a:p>
            <a:r>
              <a:rPr lang="fr-FR" dirty="0"/>
              <a:t>202 filiales dans quelques paradis fiscaux, réforme de l’ISF : </a:t>
            </a:r>
          </a:p>
          <a:p>
            <a:r>
              <a:rPr lang="fr-FR" dirty="0"/>
              <a:t>550 millions d’euros en moins pour l’Etat</a:t>
            </a:r>
          </a:p>
          <a:p>
            <a:r>
              <a:rPr lang="fr-FR" dirty="0"/>
              <a:t>En plus pour lui… </a:t>
            </a:r>
          </a:p>
        </p:txBody>
      </p:sp>
      <p:sp>
        <p:nvSpPr>
          <p:cNvPr id="2" name="ZoneTexte 1"/>
          <p:cNvSpPr txBox="1"/>
          <p:nvPr/>
        </p:nvSpPr>
        <p:spPr>
          <a:xfrm>
            <a:off x="314888" y="4293096"/>
            <a:ext cx="3744416" cy="2185214"/>
          </a:xfrm>
          <a:prstGeom prst="rect">
            <a:avLst/>
          </a:prstGeom>
          <a:noFill/>
        </p:spPr>
        <p:txBody>
          <a:bodyPr wrap="square" rtlCol="0">
            <a:spAutoFit/>
          </a:bodyPr>
          <a:lstStyle/>
          <a:p>
            <a:r>
              <a:rPr lang="fr-FR" b="1" dirty="0"/>
              <a:t>Comprendre les différents impôts : </a:t>
            </a:r>
          </a:p>
          <a:p>
            <a:r>
              <a:rPr lang="fr-FR" u="sng" dirty="0"/>
              <a:t>L’impôt forfaitaire </a:t>
            </a:r>
            <a:r>
              <a:rPr lang="fr-FR" sz="1600" dirty="0"/>
              <a:t>: la même somme pour tous (ex redevance télé)</a:t>
            </a:r>
          </a:p>
          <a:p>
            <a:r>
              <a:rPr lang="fr-FR" u="sng" dirty="0"/>
              <a:t> L’impôt proportionnel</a:t>
            </a:r>
            <a:r>
              <a:rPr lang="fr-FR" dirty="0"/>
              <a:t> : </a:t>
            </a:r>
            <a:r>
              <a:rPr lang="fr-FR" sz="1600" dirty="0"/>
              <a:t>le même taux pour tous (ex la TVA)</a:t>
            </a:r>
          </a:p>
          <a:p>
            <a:r>
              <a:rPr lang="fr-FR" dirty="0"/>
              <a:t> </a:t>
            </a:r>
            <a:r>
              <a:rPr lang="fr-FR" u="sng" dirty="0"/>
              <a:t>L’impôt progressif </a:t>
            </a:r>
            <a:r>
              <a:rPr lang="fr-FR" dirty="0"/>
              <a:t>: </a:t>
            </a:r>
            <a:r>
              <a:rPr lang="fr-FR" sz="1600" dirty="0"/>
              <a:t>taux différent selon les tranches (ex IR). C’est le plus juste .. Et celui qui diminue le plus</a:t>
            </a:r>
          </a:p>
        </p:txBody>
      </p:sp>
    </p:spTree>
    <p:extLst>
      <p:ext uri="{BB962C8B-B14F-4D97-AF65-F5344CB8AC3E}">
        <p14:creationId xmlns:p14="http://schemas.microsoft.com/office/powerpoint/2010/main" val="11952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646331"/>
          </a:xfrm>
          <a:prstGeom prst="rect">
            <a:avLst/>
          </a:prstGeom>
        </p:spPr>
        <p:txBody>
          <a:bodyPr wrap="square">
            <a:spAutoFit/>
          </a:bodyPr>
          <a:lstStyle/>
          <a:p>
            <a:pPr algn="ctr"/>
            <a:r>
              <a:rPr lang="fr-FR" sz="3600" b="1" dirty="0">
                <a:solidFill>
                  <a:srgbClr val="FF0000"/>
                </a:solidFill>
              </a:rPr>
              <a:t>2- L’injustice Salariale : </a:t>
            </a:r>
          </a:p>
        </p:txBody>
      </p:sp>
      <p:sp>
        <p:nvSpPr>
          <p:cNvPr id="3" name="Rectangle 2"/>
          <p:cNvSpPr/>
          <p:nvPr/>
        </p:nvSpPr>
        <p:spPr>
          <a:xfrm>
            <a:off x="347313" y="1340768"/>
            <a:ext cx="3000551" cy="1477328"/>
          </a:xfrm>
          <a:prstGeom prst="rect">
            <a:avLst/>
          </a:prstGeom>
        </p:spPr>
        <p:txBody>
          <a:bodyPr wrap="square">
            <a:spAutoFit/>
          </a:bodyPr>
          <a:lstStyle/>
          <a:p>
            <a:r>
              <a:rPr lang="fr-FR" b="1" dirty="0"/>
              <a:t>Raisons : </a:t>
            </a:r>
          </a:p>
          <a:p>
            <a:endParaRPr lang="fr-FR" b="1" dirty="0"/>
          </a:p>
          <a:p>
            <a:r>
              <a:rPr lang="fr-FR" b="1" dirty="0"/>
              <a:t>1- inégalité démesurée dans les « salaires » </a:t>
            </a:r>
          </a:p>
          <a:p>
            <a:endParaRPr lang="fr-FR" dirty="0"/>
          </a:p>
        </p:txBody>
      </p:sp>
      <p:pic>
        <p:nvPicPr>
          <p:cNvPr id="4" name="Image 3" descr="13925817_1470128729680851_3755578965781239677_o-1-431x380"/>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205792"/>
            <a:ext cx="5472608" cy="5184358"/>
          </a:xfrm>
          <a:prstGeom prst="rect">
            <a:avLst/>
          </a:prstGeom>
          <a:noFill/>
          <a:ln>
            <a:noFill/>
          </a:ln>
        </p:spPr>
      </p:pic>
      <p:sp>
        <p:nvSpPr>
          <p:cNvPr id="5" name="Rectangle 4"/>
          <p:cNvSpPr/>
          <p:nvPr/>
        </p:nvSpPr>
        <p:spPr>
          <a:xfrm>
            <a:off x="347313" y="2782669"/>
            <a:ext cx="3000551" cy="923330"/>
          </a:xfrm>
          <a:prstGeom prst="rect">
            <a:avLst/>
          </a:prstGeom>
        </p:spPr>
        <p:txBody>
          <a:bodyPr wrap="square">
            <a:spAutoFit/>
          </a:bodyPr>
          <a:lstStyle/>
          <a:p>
            <a:r>
              <a:rPr lang="fr-FR" b="1" dirty="0"/>
              <a:t>2- les richesses produites ne vont plus dans les salaires… mais dans la finance. </a:t>
            </a:r>
          </a:p>
        </p:txBody>
      </p:sp>
    </p:spTree>
    <p:extLst>
      <p:ext uri="{BB962C8B-B14F-4D97-AF65-F5344CB8AC3E}">
        <p14:creationId xmlns:p14="http://schemas.microsoft.com/office/powerpoint/2010/main" val="9863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208912" cy="369332"/>
          </a:xfrm>
          <a:prstGeom prst="rect">
            <a:avLst/>
          </a:prstGeom>
        </p:spPr>
        <p:txBody>
          <a:bodyPr wrap="square">
            <a:spAutoFit/>
          </a:bodyPr>
          <a:lstStyle/>
          <a:p>
            <a:r>
              <a:rPr lang="fr-FR" b="1" dirty="0">
                <a:solidFill>
                  <a:srgbClr val="FF0000"/>
                </a:solidFill>
              </a:rPr>
              <a:t>L’injustice Salariale </a:t>
            </a:r>
            <a:r>
              <a:rPr lang="fr-FR" b="1" dirty="0">
                <a:solidFill>
                  <a:srgbClr val="FF0000"/>
                </a:solidFill>
                <a:sym typeface="Wingdings" panose="05000000000000000000" pitchFamily="2" charset="2"/>
              </a:rPr>
              <a:t>  </a:t>
            </a:r>
            <a:r>
              <a:rPr lang="fr-FR" b="1" dirty="0"/>
              <a:t>1- inégalité démesurée dans les « salaires »  </a:t>
            </a:r>
            <a:endParaRPr lang="fr-FR" dirty="0"/>
          </a:p>
        </p:txBody>
      </p:sp>
      <p:sp>
        <p:nvSpPr>
          <p:cNvPr id="3" name="Rectangle 2"/>
          <p:cNvSpPr/>
          <p:nvPr/>
        </p:nvSpPr>
        <p:spPr>
          <a:xfrm>
            <a:off x="356578" y="1124744"/>
            <a:ext cx="8247869" cy="923330"/>
          </a:xfrm>
          <a:prstGeom prst="rect">
            <a:avLst/>
          </a:prstGeom>
        </p:spPr>
        <p:txBody>
          <a:bodyPr wrap="square">
            <a:spAutoFit/>
          </a:bodyPr>
          <a:lstStyle/>
          <a:p>
            <a:r>
              <a:rPr lang="fr-FR" dirty="0"/>
              <a:t>Un ministre gagne autour des 10 000€ / mois …</a:t>
            </a:r>
          </a:p>
          <a:p>
            <a:r>
              <a:rPr lang="fr-FR" dirty="0"/>
              <a:t>Combien un grand financier comme Monsieur Bernard Arnaud voit sa fortune augmentée par heure ?</a:t>
            </a:r>
          </a:p>
        </p:txBody>
      </p:sp>
      <p:sp>
        <p:nvSpPr>
          <p:cNvPr id="4" name="Rectangle 3"/>
          <p:cNvSpPr/>
          <p:nvPr/>
        </p:nvSpPr>
        <p:spPr>
          <a:xfrm>
            <a:off x="251520" y="2132856"/>
            <a:ext cx="8640960" cy="369332"/>
          </a:xfrm>
          <a:prstGeom prst="rect">
            <a:avLst/>
          </a:prstGeom>
        </p:spPr>
        <p:txBody>
          <a:bodyPr wrap="square">
            <a:spAutoFit/>
          </a:bodyPr>
          <a:lstStyle/>
          <a:p>
            <a:r>
              <a:rPr lang="fr-FR" dirty="0">
                <a:solidFill>
                  <a:srgbClr val="00B050"/>
                </a:solidFill>
              </a:rPr>
              <a:t>A: </a:t>
            </a:r>
            <a:r>
              <a:rPr lang="fr-FR" dirty="0"/>
              <a:t>30 €	</a:t>
            </a:r>
            <a:r>
              <a:rPr lang="fr-FR" dirty="0">
                <a:solidFill>
                  <a:srgbClr val="00B050"/>
                </a:solidFill>
              </a:rPr>
              <a:t>B: </a:t>
            </a:r>
            <a:r>
              <a:rPr lang="fr-FR" dirty="0"/>
              <a:t>300€	</a:t>
            </a:r>
            <a:r>
              <a:rPr lang="fr-FR" dirty="0">
                <a:solidFill>
                  <a:srgbClr val="00B050"/>
                </a:solidFill>
              </a:rPr>
              <a:t>C: </a:t>
            </a:r>
            <a:r>
              <a:rPr lang="fr-FR" dirty="0"/>
              <a:t>3 000 €     </a:t>
            </a:r>
            <a:r>
              <a:rPr lang="fr-FR" dirty="0">
                <a:solidFill>
                  <a:srgbClr val="00B050"/>
                </a:solidFill>
              </a:rPr>
              <a:t>D: </a:t>
            </a:r>
            <a:r>
              <a:rPr lang="fr-FR" dirty="0"/>
              <a:t>30 000 €   </a:t>
            </a:r>
            <a:r>
              <a:rPr lang="fr-FR" dirty="0">
                <a:solidFill>
                  <a:srgbClr val="00B050"/>
                </a:solidFill>
              </a:rPr>
              <a:t>E: </a:t>
            </a:r>
            <a:r>
              <a:rPr lang="fr-FR" dirty="0"/>
              <a:t>300 000 €  </a:t>
            </a:r>
            <a:r>
              <a:rPr lang="fr-FR" dirty="0">
                <a:solidFill>
                  <a:srgbClr val="00B050"/>
                </a:solidFill>
              </a:rPr>
              <a:t>F: </a:t>
            </a:r>
            <a:r>
              <a:rPr lang="fr-FR" dirty="0"/>
              <a:t>3 000 000€    </a:t>
            </a:r>
            <a:r>
              <a:rPr lang="fr-FR" dirty="0">
                <a:solidFill>
                  <a:srgbClr val="00B050"/>
                </a:solidFill>
              </a:rPr>
              <a:t>G: </a:t>
            </a:r>
            <a:r>
              <a:rPr lang="fr-FR" dirty="0"/>
              <a:t>30 000 000 €</a:t>
            </a:r>
          </a:p>
        </p:txBody>
      </p:sp>
      <p:sp>
        <p:nvSpPr>
          <p:cNvPr id="5" name="Rectangle 4"/>
          <p:cNvSpPr/>
          <p:nvPr/>
        </p:nvSpPr>
        <p:spPr>
          <a:xfrm>
            <a:off x="5796136" y="2132856"/>
            <a:ext cx="2417841" cy="646331"/>
          </a:xfrm>
          <a:prstGeom prst="rect">
            <a:avLst/>
          </a:prstGeom>
          <a:solidFill>
            <a:schemeClr val="bg1"/>
          </a:solidFill>
        </p:spPr>
        <p:txBody>
          <a:bodyPr wrap="none">
            <a:spAutoFit/>
          </a:bodyPr>
          <a:lstStyle/>
          <a:p>
            <a:r>
              <a:rPr lang="fr-FR" dirty="0">
                <a:solidFill>
                  <a:srgbClr val="00B050"/>
                </a:solidFill>
              </a:rPr>
              <a:t>F: </a:t>
            </a:r>
            <a:r>
              <a:rPr lang="fr-FR" dirty="0"/>
              <a:t>3 000 000€ par heure</a:t>
            </a:r>
          </a:p>
          <a:p>
            <a:r>
              <a:rPr lang="fr-FR" dirty="0"/>
              <a:t>72 millions par jours </a:t>
            </a:r>
          </a:p>
        </p:txBody>
      </p:sp>
      <p:sp>
        <p:nvSpPr>
          <p:cNvPr id="6" name="Rectangle 5"/>
          <p:cNvSpPr/>
          <p:nvPr/>
        </p:nvSpPr>
        <p:spPr>
          <a:xfrm>
            <a:off x="278214" y="3429000"/>
            <a:ext cx="3907911" cy="1754326"/>
          </a:xfrm>
          <a:prstGeom prst="rect">
            <a:avLst/>
          </a:prstGeom>
        </p:spPr>
        <p:txBody>
          <a:bodyPr wrap="square">
            <a:spAutoFit/>
          </a:bodyPr>
          <a:lstStyle/>
          <a:p>
            <a:r>
              <a:rPr lang="fr-FR" dirty="0"/>
              <a:t>"Nous vivons dans un monde où ceux qui gagnent plusieurs millions d’euros par mois (ou par heure), persuadent ceux qui en gagnent 1600€  que tout va mal à cause de ceux qui vivent avec 5 ,   6   ou 700 €. Et ça marche…" </a:t>
            </a:r>
          </a:p>
        </p:txBody>
      </p:sp>
      <p:pic>
        <p:nvPicPr>
          <p:cNvPr id="2050" name="Picture 2" descr="FB_IMG_1547280465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2779187"/>
            <a:ext cx="3834011" cy="38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78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424936" cy="646331"/>
          </a:xfrm>
          <a:prstGeom prst="rect">
            <a:avLst/>
          </a:prstGeom>
          <a:solidFill>
            <a:srgbClr val="00B050"/>
          </a:solidFill>
        </p:spPr>
        <p:txBody>
          <a:bodyPr wrap="square">
            <a:spAutoFit/>
          </a:bodyPr>
          <a:lstStyle/>
          <a:p>
            <a:r>
              <a:rPr lang="fr-FR" dirty="0">
                <a:solidFill>
                  <a:schemeClr val="bg1"/>
                </a:solidFill>
              </a:rPr>
              <a:t>3</a:t>
            </a:r>
            <a:r>
              <a:rPr lang="fr-FR" baseline="30000" dirty="0">
                <a:solidFill>
                  <a:schemeClr val="bg1"/>
                </a:solidFill>
              </a:rPr>
              <a:t>ème</a:t>
            </a:r>
            <a:r>
              <a:rPr lang="fr-FR" dirty="0">
                <a:solidFill>
                  <a:schemeClr val="bg1"/>
                </a:solidFill>
              </a:rPr>
              <a:t>  cours d’auto-défense intellectuelle : </a:t>
            </a:r>
          </a:p>
          <a:p>
            <a:r>
              <a:rPr lang="fr-FR" dirty="0"/>
              <a:t>Les dépenses publiques sont-elles une charge !?  </a:t>
            </a:r>
          </a:p>
        </p:txBody>
      </p:sp>
      <p:sp>
        <p:nvSpPr>
          <p:cNvPr id="5" name="Rectangle 4"/>
          <p:cNvSpPr/>
          <p:nvPr/>
        </p:nvSpPr>
        <p:spPr>
          <a:xfrm>
            <a:off x="5486001" y="404664"/>
            <a:ext cx="3062460" cy="461665"/>
          </a:xfrm>
          <a:prstGeom prst="rect">
            <a:avLst/>
          </a:prstGeom>
        </p:spPr>
        <p:txBody>
          <a:bodyPr wrap="square">
            <a:spAutoFit/>
          </a:bodyPr>
          <a:lstStyle/>
          <a:p>
            <a:r>
              <a:rPr lang="fr-FR" sz="2400" dirty="0">
                <a:solidFill>
                  <a:srgbClr val="FF0000"/>
                </a:solidFill>
              </a:rPr>
              <a:t>Faux, testez le privé ! </a:t>
            </a:r>
          </a:p>
        </p:txBody>
      </p:sp>
      <p:sp>
        <p:nvSpPr>
          <p:cNvPr id="7" name="Rectangle 6"/>
          <p:cNvSpPr/>
          <p:nvPr/>
        </p:nvSpPr>
        <p:spPr>
          <a:xfrm>
            <a:off x="395535" y="1052735"/>
            <a:ext cx="4586337" cy="2908489"/>
          </a:xfrm>
          <a:prstGeom prst="rect">
            <a:avLst/>
          </a:prstGeom>
          <a:ln>
            <a:solidFill>
              <a:schemeClr val="tx1"/>
            </a:solidFill>
          </a:ln>
        </p:spPr>
        <p:txBody>
          <a:bodyPr wrap="square">
            <a:spAutoFit/>
          </a:bodyPr>
          <a:lstStyle/>
          <a:p>
            <a:pPr algn="ctr"/>
            <a:r>
              <a:rPr lang="fr-FR" b="1" dirty="0"/>
              <a:t>1 : les autoroutes</a:t>
            </a:r>
          </a:p>
          <a:p>
            <a:r>
              <a:rPr lang="fr-FR" dirty="0"/>
              <a:t>après avoir financé la construction par les contribuables on les a privatisées. Bilan : </a:t>
            </a:r>
          </a:p>
          <a:p>
            <a:pPr lvl="0"/>
            <a:r>
              <a:rPr lang="fr-FR" dirty="0"/>
              <a:t>- 5 milliards de dividendes/an, </a:t>
            </a:r>
          </a:p>
          <a:p>
            <a:pPr lvl="0"/>
            <a:r>
              <a:rPr lang="fr-FR" dirty="0"/>
              <a:t>- sur 100€ de péages , 20€ de bénéfices rentre directement dans les poches des sociétés d’autoroute … </a:t>
            </a:r>
          </a:p>
          <a:p>
            <a:r>
              <a:rPr lang="fr-FR" dirty="0"/>
              <a:t>- les deux tiers des bénéfices des sociétés du CAC40 ont été reversées aux actionnaires sous forme de dividendes et 5% aux salariés </a:t>
            </a:r>
          </a:p>
        </p:txBody>
      </p:sp>
      <p:grpSp>
        <p:nvGrpSpPr>
          <p:cNvPr id="10" name="Groupe 9"/>
          <p:cNvGrpSpPr/>
          <p:nvPr/>
        </p:nvGrpSpPr>
        <p:grpSpPr>
          <a:xfrm>
            <a:off x="395536" y="4149080"/>
            <a:ext cx="4586337" cy="2376264"/>
            <a:chOff x="395536" y="4149080"/>
            <a:chExt cx="4586337" cy="2376264"/>
          </a:xfrm>
        </p:grpSpPr>
        <p:pic>
          <p:nvPicPr>
            <p:cNvPr id="8" name="Image 7" descr="dÃ©pense de santÃ© France Etats Unis"/>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4586337" cy="2304256"/>
            </a:xfrm>
            <a:prstGeom prst="rect">
              <a:avLst/>
            </a:prstGeom>
            <a:noFill/>
            <a:ln>
              <a:noFill/>
            </a:ln>
          </p:spPr>
        </p:pic>
        <p:sp>
          <p:nvSpPr>
            <p:cNvPr id="9" name="Rectangle 8"/>
            <p:cNvSpPr/>
            <p:nvPr/>
          </p:nvSpPr>
          <p:spPr>
            <a:xfrm>
              <a:off x="2483768" y="4149080"/>
              <a:ext cx="2483768" cy="369332"/>
            </a:xfrm>
            <a:prstGeom prst="rect">
              <a:avLst/>
            </a:prstGeom>
            <a:solidFill>
              <a:schemeClr val="bg1"/>
            </a:solidFill>
          </p:spPr>
          <p:txBody>
            <a:bodyPr wrap="square">
              <a:spAutoFit/>
            </a:bodyPr>
            <a:lstStyle/>
            <a:p>
              <a:pPr algn="ctr"/>
              <a:r>
                <a:rPr lang="fr-FR" b="1" dirty="0"/>
                <a:t>2 : Santé</a:t>
              </a:r>
            </a:p>
          </p:txBody>
        </p:sp>
      </p:grpSp>
      <p:sp>
        <p:nvSpPr>
          <p:cNvPr id="11" name="Rectangle 10"/>
          <p:cNvSpPr/>
          <p:nvPr/>
        </p:nvSpPr>
        <p:spPr>
          <a:xfrm>
            <a:off x="5220072" y="1052735"/>
            <a:ext cx="3600400" cy="1200329"/>
          </a:xfrm>
          <a:prstGeom prst="rect">
            <a:avLst/>
          </a:prstGeom>
          <a:ln>
            <a:solidFill>
              <a:schemeClr val="tx1"/>
            </a:solidFill>
          </a:ln>
        </p:spPr>
        <p:txBody>
          <a:bodyPr wrap="square">
            <a:spAutoFit/>
          </a:bodyPr>
          <a:lstStyle/>
          <a:p>
            <a:r>
              <a:rPr lang="fr-FR" b="1" dirty="0"/>
              <a:t>3 : </a:t>
            </a:r>
            <a:r>
              <a:rPr lang="fr-FR" dirty="0"/>
              <a:t>Aujourd’hui (2012) un salarié travaille </a:t>
            </a:r>
            <a:r>
              <a:rPr lang="fr-FR" b="1" dirty="0"/>
              <a:t>en moyenne 45 jours pour les actionnaires </a:t>
            </a:r>
            <a:r>
              <a:rPr lang="fr-FR" dirty="0"/>
              <a:t>contre 10 jours  il y a 40ans. </a:t>
            </a:r>
          </a:p>
        </p:txBody>
      </p:sp>
      <p:sp>
        <p:nvSpPr>
          <p:cNvPr id="12" name="Rectangle 11"/>
          <p:cNvSpPr/>
          <p:nvPr/>
        </p:nvSpPr>
        <p:spPr>
          <a:xfrm>
            <a:off x="5220072" y="2483897"/>
            <a:ext cx="3600400" cy="1477328"/>
          </a:xfrm>
          <a:prstGeom prst="rect">
            <a:avLst/>
          </a:prstGeom>
          <a:ln>
            <a:solidFill>
              <a:schemeClr val="tx1"/>
            </a:solidFill>
          </a:ln>
        </p:spPr>
        <p:txBody>
          <a:bodyPr wrap="square">
            <a:spAutoFit/>
          </a:bodyPr>
          <a:lstStyle/>
          <a:p>
            <a:r>
              <a:rPr lang="fr-FR" b="1" dirty="0"/>
              <a:t>4 :  gestion de l’eau</a:t>
            </a:r>
            <a:r>
              <a:rPr lang="fr-FR" dirty="0"/>
              <a:t>… puisqu’en moyenne la gestion privée est toujours de 25 % plus chère que le coût de revient au m3 en régie publique », </a:t>
            </a:r>
          </a:p>
        </p:txBody>
      </p:sp>
      <p:sp>
        <p:nvSpPr>
          <p:cNvPr id="13" name="Rectangle 12"/>
          <p:cNvSpPr/>
          <p:nvPr/>
        </p:nvSpPr>
        <p:spPr>
          <a:xfrm>
            <a:off x="5220072" y="4280036"/>
            <a:ext cx="3594319" cy="646331"/>
          </a:xfrm>
          <a:prstGeom prst="rect">
            <a:avLst/>
          </a:prstGeom>
          <a:ln>
            <a:solidFill>
              <a:schemeClr val="tx1"/>
            </a:solidFill>
          </a:ln>
        </p:spPr>
        <p:txBody>
          <a:bodyPr wrap="square">
            <a:spAutoFit/>
          </a:bodyPr>
          <a:lstStyle/>
          <a:p>
            <a:r>
              <a:rPr lang="fr-FR" b="1" dirty="0"/>
              <a:t>5 : privatisation des chemins de fer anglais </a:t>
            </a:r>
          </a:p>
        </p:txBody>
      </p:sp>
      <p:sp>
        <p:nvSpPr>
          <p:cNvPr id="14" name="Rectangle 13"/>
          <p:cNvSpPr/>
          <p:nvPr/>
        </p:nvSpPr>
        <p:spPr>
          <a:xfrm>
            <a:off x="5220072" y="5157192"/>
            <a:ext cx="3600400" cy="1200329"/>
          </a:xfrm>
          <a:prstGeom prst="rect">
            <a:avLst/>
          </a:prstGeom>
          <a:ln>
            <a:solidFill>
              <a:schemeClr val="tx1"/>
            </a:solidFill>
          </a:ln>
        </p:spPr>
        <p:txBody>
          <a:bodyPr wrap="square">
            <a:spAutoFit/>
          </a:bodyPr>
          <a:lstStyle/>
          <a:p>
            <a:r>
              <a:rPr lang="fr-FR" b="1" dirty="0"/>
              <a:t>6 : les fonds de pensions dans nos maisons de retraite (et bientôt nos retraites !?) 0,7% du PIB en France, + de 100% ailleurs !</a:t>
            </a:r>
          </a:p>
        </p:txBody>
      </p:sp>
      <p:sp>
        <p:nvSpPr>
          <p:cNvPr id="6" name="Rectangle 5"/>
          <p:cNvSpPr/>
          <p:nvPr/>
        </p:nvSpPr>
        <p:spPr>
          <a:xfrm rot="20352554">
            <a:off x="1071959" y="1942237"/>
            <a:ext cx="7069475" cy="3231654"/>
          </a:xfrm>
          <a:prstGeom prst="rect">
            <a:avLst/>
          </a:prstGeom>
          <a:solidFill>
            <a:srgbClr val="FFFF00"/>
          </a:solidFill>
          <a:ln w="38100">
            <a:solidFill>
              <a:schemeClr val="tx1"/>
            </a:solidFill>
          </a:ln>
        </p:spPr>
        <p:txBody>
          <a:bodyPr wrap="square">
            <a:spAutoFit/>
          </a:bodyPr>
          <a:lstStyle/>
          <a:p>
            <a:endParaRPr lang="fr-FR" sz="2400" dirty="0"/>
          </a:p>
          <a:p>
            <a:endParaRPr lang="fr-FR" sz="2400" dirty="0"/>
          </a:p>
          <a:p>
            <a:pPr algn="ctr"/>
            <a:r>
              <a:rPr lang="fr-FR" sz="3600" dirty="0">
                <a:latin typeface="Brush Script Std" pitchFamily="66" charset="0"/>
              </a:rPr>
              <a:t>Mieux vaut payer un fonctionnaire </a:t>
            </a:r>
          </a:p>
          <a:p>
            <a:pPr algn="ctr"/>
            <a:endParaRPr lang="fr-FR" sz="3600" dirty="0">
              <a:latin typeface="Brush Script Std" pitchFamily="66" charset="0"/>
            </a:endParaRPr>
          </a:p>
          <a:p>
            <a:pPr algn="ctr"/>
            <a:r>
              <a:rPr lang="fr-FR" sz="3600" dirty="0">
                <a:latin typeface="Brush Script Std" pitchFamily="66" charset="0"/>
              </a:rPr>
              <a:t>qu’engraisser un actionnaire !</a:t>
            </a:r>
          </a:p>
          <a:p>
            <a:endParaRPr lang="fr-FR" sz="2400" dirty="0"/>
          </a:p>
          <a:p>
            <a:endParaRPr lang="fr-FR" sz="2400" dirty="0"/>
          </a:p>
        </p:txBody>
      </p:sp>
    </p:spTree>
    <p:extLst>
      <p:ext uri="{BB962C8B-B14F-4D97-AF65-F5344CB8AC3E}">
        <p14:creationId xmlns:p14="http://schemas.microsoft.com/office/powerpoint/2010/main" val="13129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2" grpId="0" animBg="1"/>
      <p:bldP spid="13" grpId="0" animBg="1"/>
      <p:bldP spid="1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âimage contient peut-ÃªtreÂ : 1 personne"/>
          <p:cNvPicPr/>
          <p:nvPr/>
        </p:nvPicPr>
        <p:blipFill rotWithShape="1">
          <a:blip r:embed="rId2">
            <a:extLst>
              <a:ext uri="{28A0092B-C50C-407E-A947-70E740481C1C}">
                <a14:useLocalDpi xmlns:a14="http://schemas.microsoft.com/office/drawing/2010/main" val="0"/>
              </a:ext>
            </a:extLst>
          </a:blip>
          <a:srcRect t="42137"/>
          <a:stretch/>
        </p:blipFill>
        <p:spPr bwMode="auto">
          <a:xfrm>
            <a:off x="323528" y="260648"/>
            <a:ext cx="7344816" cy="60227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8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Google Drive 2\POURQUOI€\pièce et site sur la D€tte\images site dette\part des salaires et dividendes dans la valeur ajoutée.jpg"/>
          <p:cNvPicPr/>
          <p:nvPr/>
        </p:nvPicPr>
        <p:blipFill rotWithShape="1">
          <a:blip r:embed="rId2">
            <a:extLst>
              <a:ext uri="{28A0092B-C50C-407E-A947-70E740481C1C}">
                <a14:useLocalDpi xmlns:a14="http://schemas.microsoft.com/office/drawing/2010/main" val="0"/>
              </a:ext>
            </a:extLst>
          </a:blip>
          <a:srcRect l="50000"/>
          <a:stretch/>
        </p:blipFill>
        <p:spPr bwMode="auto">
          <a:xfrm>
            <a:off x="4571479" y="2420888"/>
            <a:ext cx="3851908" cy="4190537"/>
          </a:xfrm>
          <a:prstGeom prst="rect">
            <a:avLst/>
          </a:prstGeom>
          <a:noFill/>
          <a:ln>
            <a:noFill/>
          </a:ln>
        </p:spPr>
      </p:pic>
      <p:sp>
        <p:nvSpPr>
          <p:cNvPr id="5" name="Rectangle 4"/>
          <p:cNvSpPr/>
          <p:nvPr/>
        </p:nvSpPr>
        <p:spPr>
          <a:xfrm>
            <a:off x="251519" y="116633"/>
            <a:ext cx="8639921" cy="1200329"/>
          </a:xfrm>
          <a:prstGeom prst="rect">
            <a:avLst/>
          </a:prstGeom>
        </p:spPr>
        <p:txBody>
          <a:bodyPr wrap="square">
            <a:spAutoFit/>
          </a:bodyPr>
          <a:lstStyle/>
          <a:p>
            <a:r>
              <a:rPr lang="fr-FR" dirty="0"/>
              <a:t>1/3 des dépenses publiques est directement reversé au privé :</a:t>
            </a:r>
            <a:br>
              <a:rPr lang="fr-FR" dirty="0"/>
            </a:br>
            <a:r>
              <a:rPr lang="fr-FR" dirty="0"/>
              <a:t>– la protection sociale (retraite, sécu, allocation chômage…) correspond à une partie importante du revenu des ménages les plus modestes (1/3 environ !! ).</a:t>
            </a:r>
          </a:p>
          <a:p>
            <a:r>
              <a:rPr lang="fr-FR" dirty="0"/>
              <a:t>–  Aux entreprises (ex : les entreprises reçoivent 230 Milliards d’aides publiques !!!)</a:t>
            </a:r>
          </a:p>
        </p:txBody>
      </p:sp>
      <p:sp>
        <p:nvSpPr>
          <p:cNvPr id="7" name="Rectangle 6"/>
          <p:cNvSpPr/>
          <p:nvPr/>
        </p:nvSpPr>
        <p:spPr>
          <a:xfrm>
            <a:off x="243982" y="1316962"/>
            <a:ext cx="8288457" cy="369332"/>
          </a:xfrm>
          <a:prstGeom prst="rect">
            <a:avLst/>
          </a:prstGeom>
        </p:spPr>
        <p:txBody>
          <a:bodyPr wrap="square">
            <a:spAutoFit/>
          </a:bodyPr>
          <a:lstStyle/>
          <a:p>
            <a:r>
              <a:rPr lang="fr-FR" dirty="0">
                <a:solidFill>
                  <a:srgbClr val="FF0000"/>
                </a:solidFill>
              </a:rPr>
              <a:t>La dépense publique contribue aussi au PIB à hauteur de 355Md€</a:t>
            </a:r>
          </a:p>
        </p:txBody>
      </p:sp>
      <p:sp>
        <p:nvSpPr>
          <p:cNvPr id="8" name="Rectangle 7"/>
          <p:cNvSpPr/>
          <p:nvPr/>
        </p:nvSpPr>
        <p:spPr>
          <a:xfrm>
            <a:off x="263141" y="1844824"/>
            <a:ext cx="8269297" cy="646331"/>
          </a:xfrm>
          <a:prstGeom prst="rect">
            <a:avLst/>
          </a:prstGeom>
        </p:spPr>
        <p:txBody>
          <a:bodyPr wrap="square">
            <a:spAutoFit/>
          </a:bodyPr>
          <a:lstStyle/>
          <a:p>
            <a:r>
              <a:rPr lang="fr-FR" dirty="0"/>
              <a:t>Chaque euro de réduction de dépense publique entraîne plus d’un euro de réduction du PIB. (FMI 2012)</a:t>
            </a:r>
          </a:p>
        </p:txBody>
      </p:sp>
      <p:pic>
        <p:nvPicPr>
          <p:cNvPr id="9" name="Image 8" descr="F:\Google Drive 2\POURQUOI€\pièce et site sur la D€tte\images site dette\part des salaires et dividendes dans la valeur ajoutée.jpg"/>
          <p:cNvPicPr/>
          <p:nvPr/>
        </p:nvPicPr>
        <p:blipFill rotWithShape="1">
          <a:blip r:embed="rId2">
            <a:extLst>
              <a:ext uri="{28A0092B-C50C-407E-A947-70E740481C1C}">
                <a14:useLocalDpi xmlns:a14="http://schemas.microsoft.com/office/drawing/2010/main" val="0"/>
              </a:ext>
            </a:extLst>
          </a:blip>
          <a:srcRect l="1978" t="1268" r="48064" b="-1268"/>
          <a:stretch/>
        </p:blipFill>
        <p:spPr bwMode="auto">
          <a:xfrm>
            <a:off x="539553" y="2491155"/>
            <a:ext cx="3848658" cy="4190537"/>
          </a:xfrm>
          <a:prstGeom prst="rect">
            <a:avLst/>
          </a:prstGeom>
          <a:noFill/>
          <a:ln>
            <a:noFill/>
          </a:ln>
        </p:spPr>
      </p:pic>
    </p:spTree>
    <p:extLst>
      <p:ext uri="{BB962C8B-B14F-4D97-AF65-F5344CB8AC3E}">
        <p14:creationId xmlns:p14="http://schemas.microsoft.com/office/powerpoint/2010/main" val="24165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568952" cy="646331"/>
          </a:xfrm>
          <a:prstGeom prst="rect">
            <a:avLst/>
          </a:prstGeom>
        </p:spPr>
        <p:txBody>
          <a:bodyPr wrap="square">
            <a:spAutoFit/>
          </a:bodyPr>
          <a:lstStyle/>
          <a:p>
            <a:pPr lvl="0" algn="ctr"/>
            <a:r>
              <a:rPr lang="fr-FR" b="1" dirty="0">
                <a:solidFill>
                  <a:srgbClr val="FF0000"/>
                </a:solidFill>
              </a:rPr>
              <a:t>L’injustice Salariale </a:t>
            </a:r>
            <a:r>
              <a:rPr lang="fr-FR" b="1" dirty="0">
                <a:solidFill>
                  <a:srgbClr val="FF0000"/>
                </a:solidFill>
                <a:sym typeface="Wingdings" panose="05000000000000000000" pitchFamily="2" charset="2"/>
              </a:rPr>
              <a:t> </a:t>
            </a:r>
            <a:r>
              <a:rPr lang="fr-FR" b="1" dirty="0">
                <a:sym typeface="Wingdings" panose="05000000000000000000" pitchFamily="2" charset="2"/>
              </a:rPr>
              <a:t>2 - </a:t>
            </a:r>
            <a:r>
              <a:rPr lang="fr-FR" b="1" dirty="0"/>
              <a:t>La production des richesses ne va plus dans les salaires : </a:t>
            </a:r>
          </a:p>
          <a:p>
            <a:pPr lvl="0" algn="ctr"/>
            <a:r>
              <a:rPr lang="fr-FR" dirty="0"/>
              <a:t>Chute de la part des salaires dans le PIB au profit de la finance… </a:t>
            </a:r>
          </a:p>
        </p:txBody>
      </p:sp>
      <p:pic>
        <p:nvPicPr>
          <p:cNvPr id="3" name="Image 2" descr="F:\Google Drive 2\POURQUOI€\pièce et site sur la D€tte\images site dette\part des salaires et dividendes dans la valeur ajoutée.jpg"/>
          <p:cNvPicPr/>
          <p:nvPr/>
        </p:nvPicPr>
        <p:blipFill rotWithShape="1">
          <a:blip r:embed="rId2">
            <a:extLst>
              <a:ext uri="{28A0092B-C50C-407E-A947-70E740481C1C}">
                <a14:useLocalDpi xmlns:a14="http://schemas.microsoft.com/office/drawing/2010/main" val="0"/>
              </a:ext>
            </a:extLst>
          </a:blip>
          <a:srcRect l="1978" t="1268" r="48064" b="-1268"/>
          <a:stretch/>
        </p:blipFill>
        <p:spPr bwMode="auto">
          <a:xfrm>
            <a:off x="395536" y="3264282"/>
            <a:ext cx="3848658" cy="3508186"/>
          </a:xfrm>
          <a:prstGeom prst="rect">
            <a:avLst/>
          </a:prstGeom>
          <a:noFill/>
          <a:ln>
            <a:noFill/>
          </a:ln>
        </p:spPr>
      </p:pic>
      <p:sp>
        <p:nvSpPr>
          <p:cNvPr id="2" name="Rectangle 1"/>
          <p:cNvSpPr/>
          <p:nvPr/>
        </p:nvSpPr>
        <p:spPr>
          <a:xfrm>
            <a:off x="400438" y="834971"/>
            <a:ext cx="8420034" cy="1200329"/>
          </a:xfrm>
          <a:prstGeom prst="rect">
            <a:avLst/>
          </a:prstGeom>
        </p:spPr>
        <p:txBody>
          <a:bodyPr wrap="square">
            <a:spAutoFit/>
          </a:bodyPr>
          <a:lstStyle/>
          <a:p>
            <a:r>
              <a:rPr lang="fr-FR" dirty="0"/>
              <a:t>- Les salaires ont baissé pour tout le monde (du moins pour les 99%) </a:t>
            </a:r>
          </a:p>
          <a:p>
            <a:r>
              <a:rPr lang="fr-FR" dirty="0"/>
              <a:t>- La part des salaires dans le PIB a chuté de 9 points (par rapport au début des années 1980) soit </a:t>
            </a:r>
            <a:r>
              <a:rPr lang="fr-FR" dirty="0">
                <a:solidFill>
                  <a:srgbClr val="FF0000"/>
                </a:solidFill>
              </a:rPr>
              <a:t>180 milliards </a:t>
            </a:r>
            <a:r>
              <a:rPr lang="fr-FR" dirty="0"/>
              <a:t>en moins tous les ans qui ne vont plus dans les salaires, </a:t>
            </a:r>
          </a:p>
          <a:p>
            <a:endParaRPr lang="fr-FR" dirty="0"/>
          </a:p>
        </p:txBody>
      </p:sp>
      <p:sp>
        <p:nvSpPr>
          <p:cNvPr id="5" name="Rectangle 4"/>
          <p:cNvSpPr/>
          <p:nvPr/>
        </p:nvSpPr>
        <p:spPr>
          <a:xfrm>
            <a:off x="467544" y="1747616"/>
            <a:ext cx="8352928" cy="923330"/>
          </a:xfrm>
          <a:prstGeom prst="rect">
            <a:avLst/>
          </a:prstGeom>
        </p:spPr>
        <p:txBody>
          <a:bodyPr wrap="square">
            <a:spAutoFit/>
          </a:bodyPr>
          <a:lstStyle/>
          <a:p>
            <a:r>
              <a:rPr lang="fr-FR" dirty="0"/>
              <a:t>soit environ </a:t>
            </a:r>
            <a:r>
              <a:rPr lang="fr-FR" b="1" dirty="0">
                <a:solidFill>
                  <a:srgbClr val="FF0000"/>
                </a:solidFill>
              </a:rPr>
              <a:t>550€ par mois par salarié</a:t>
            </a:r>
            <a:r>
              <a:rPr lang="fr-FR" dirty="0">
                <a:solidFill>
                  <a:srgbClr val="FF0000"/>
                </a:solidFill>
              </a:rPr>
              <a:t>! </a:t>
            </a:r>
          </a:p>
          <a:p>
            <a:r>
              <a:rPr lang="fr-FR" dirty="0"/>
              <a:t>L’argent ne va plus dans les salaires …  à cause de la financiarisation de l’économie. Rappel : la France est première au monde en termes de dividendes. </a:t>
            </a:r>
          </a:p>
        </p:txBody>
      </p:sp>
      <p:sp>
        <p:nvSpPr>
          <p:cNvPr id="6" name="Rectangle 5"/>
          <p:cNvSpPr/>
          <p:nvPr/>
        </p:nvSpPr>
        <p:spPr>
          <a:xfrm>
            <a:off x="400438" y="2617951"/>
            <a:ext cx="8420034" cy="646331"/>
          </a:xfrm>
          <a:prstGeom prst="rect">
            <a:avLst/>
          </a:prstGeom>
        </p:spPr>
        <p:txBody>
          <a:bodyPr wrap="square">
            <a:spAutoFit/>
          </a:bodyPr>
          <a:lstStyle/>
          <a:p>
            <a:r>
              <a:rPr lang="fr-FR" b="1" dirty="0"/>
              <a:t>Durant la même période : </a:t>
            </a:r>
            <a:r>
              <a:rPr lang="fr-FR" dirty="0">
                <a:solidFill>
                  <a:srgbClr val="FF0000"/>
                </a:solidFill>
              </a:rPr>
              <a:t>PAR AN !!</a:t>
            </a:r>
            <a:endParaRPr lang="fr-FR" b="1" dirty="0"/>
          </a:p>
          <a:p>
            <a:r>
              <a:rPr lang="fr-FR" dirty="0"/>
              <a:t>Part des salaires  </a:t>
            </a:r>
            <a:r>
              <a:rPr lang="fr-FR" dirty="0">
                <a:sym typeface="Wingdings" panose="05000000000000000000" pitchFamily="2" charset="2"/>
              </a:rPr>
              <a:t> </a:t>
            </a:r>
            <a:r>
              <a:rPr lang="fr-FR" dirty="0">
                <a:solidFill>
                  <a:srgbClr val="FF0000"/>
                </a:solidFill>
                <a:sym typeface="Wingdings" panose="05000000000000000000" pitchFamily="2" charset="2"/>
              </a:rPr>
              <a:t>- 180 milliards                 </a:t>
            </a:r>
            <a:r>
              <a:rPr lang="fr-FR" dirty="0"/>
              <a:t>Part des dividendes  </a:t>
            </a:r>
            <a:r>
              <a:rPr lang="fr-FR" dirty="0">
                <a:sym typeface="Wingdings" panose="05000000000000000000" pitchFamily="2" charset="2"/>
              </a:rPr>
              <a:t></a:t>
            </a:r>
            <a:r>
              <a:rPr lang="fr-FR" dirty="0"/>
              <a:t>   </a:t>
            </a:r>
            <a:r>
              <a:rPr lang="fr-FR" dirty="0">
                <a:solidFill>
                  <a:srgbClr val="FF0000"/>
                </a:solidFill>
              </a:rPr>
              <a:t>+  120 milliards</a:t>
            </a:r>
            <a:endParaRPr lang="fr-FR" dirty="0"/>
          </a:p>
        </p:txBody>
      </p:sp>
      <p:pic>
        <p:nvPicPr>
          <p:cNvPr id="7" name="Image 6" descr="F:\Google Drive 2\POURQUOI€\pièce et site sur la D€tte\images site dette\part des salaires et dividendes dans la valeur ajoutée.jpg"/>
          <p:cNvPicPr/>
          <p:nvPr/>
        </p:nvPicPr>
        <p:blipFill rotWithShape="1">
          <a:blip r:embed="rId2">
            <a:extLst>
              <a:ext uri="{28A0092B-C50C-407E-A947-70E740481C1C}">
                <a14:useLocalDpi xmlns:a14="http://schemas.microsoft.com/office/drawing/2010/main" val="0"/>
              </a:ext>
            </a:extLst>
          </a:blip>
          <a:srcRect l="50000"/>
          <a:stretch/>
        </p:blipFill>
        <p:spPr bwMode="auto">
          <a:xfrm>
            <a:off x="4644008" y="3264282"/>
            <a:ext cx="3851908" cy="3347143"/>
          </a:xfrm>
          <a:prstGeom prst="rect">
            <a:avLst/>
          </a:prstGeom>
          <a:noFill/>
          <a:ln>
            <a:noFill/>
          </a:ln>
        </p:spPr>
      </p:pic>
    </p:spTree>
    <p:extLst>
      <p:ext uri="{BB962C8B-B14F-4D97-AF65-F5344CB8AC3E}">
        <p14:creationId xmlns:p14="http://schemas.microsoft.com/office/powerpoint/2010/main" val="15296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0232" y="4965821"/>
            <a:ext cx="3919022" cy="707886"/>
          </a:xfrm>
          <a:prstGeom prst="rect">
            <a:avLst/>
          </a:prstGeom>
        </p:spPr>
        <p:txBody>
          <a:bodyPr wrap="square">
            <a:spAutoFit/>
          </a:bodyPr>
          <a:lstStyle/>
          <a:p>
            <a:pPr algn="ctr"/>
            <a:r>
              <a:rPr lang="fr-FR" sz="2000" b="1" dirty="0"/>
              <a:t>90 % de la presse appartient </a:t>
            </a:r>
          </a:p>
          <a:p>
            <a:pPr algn="ctr"/>
            <a:r>
              <a:rPr lang="fr-FR" sz="2000" b="1" dirty="0"/>
              <a:t>à  10 milliardaires</a:t>
            </a:r>
            <a:endParaRPr lang="fr-FR" sz="2000" dirty="0"/>
          </a:p>
        </p:txBody>
      </p:sp>
      <p:sp>
        <p:nvSpPr>
          <p:cNvPr id="7" name="Rectangle 6"/>
          <p:cNvSpPr/>
          <p:nvPr/>
        </p:nvSpPr>
        <p:spPr>
          <a:xfrm>
            <a:off x="318713" y="3140968"/>
            <a:ext cx="4572000" cy="1077218"/>
          </a:xfrm>
          <a:prstGeom prst="rect">
            <a:avLst/>
          </a:prstGeom>
        </p:spPr>
        <p:txBody>
          <a:bodyPr>
            <a:spAutoFit/>
          </a:bodyPr>
          <a:lstStyle/>
          <a:p>
            <a:pPr algn="just"/>
            <a:r>
              <a:rPr lang="fr-FR" sz="3200" b="1" dirty="0">
                <a:solidFill>
                  <a:srgbClr val="FF0000"/>
                </a:solidFill>
              </a:rPr>
              <a:t>1- L’injustice fiscale </a:t>
            </a:r>
          </a:p>
          <a:p>
            <a:pPr algn="just"/>
            <a:r>
              <a:rPr lang="fr-FR" sz="3200" b="1" dirty="0">
                <a:solidFill>
                  <a:srgbClr val="FF0000"/>
                </a:solidFill>
              </a:rPr>
              <a:t>2- L’injustice Salariale</a:t>
            </a:r>
            <a:endParaRPr lang="fr-FR" sz="3200" dirty="0">
              <a:solidFill>
                <a:srgbClr val="FF0000"/>
              </a:solidFill>
            </a:endParaRPr>
          </a:p>
        </p:txBody>
      </p:sp>
      <p:sp>
        <p:nvSpPr>
          <p:cNvPr id="8" name="Rectangle 7"/>
          <p:cNvSpPr/>
          <p:nvPr/>
        </p:nvSpPr>
        <p:spPr>
          <a:xfrm>
            <a:off x="529479" y="4290237"/>
            <a:ext cx="3404522" cy="400110"/>
          </a:xfrm>
          <a:prstGeom prst="rect">
            <a:avLst/>
          </a:prstGeom>
        </p:spPr>
        <p:txBody>
          <a:bodyPr wrap="none">
            <a:spAutoFit/>
          </a:bodyPr>
          <a:lstStyle/>
          <a:p>
            <a:pPr algn="just"/>
            <a:r>
              <a:rPr lang="fr-FR" sz="2000" dirty="0">
                <a:solidFill>
                  <a:srgbClr val="00B050"/>
                </a:solidFill>
              </a:rPr>
              <a:t>Pourquoi rarement combattu ?</a:t>
            </a:r>
          </a:p>
        </p:txBody>
      </p:sp>
      <p:sp>
        <p:nvSpPr>
          <p:cNvPr id="9" name="Rectangle 8"/>
          <p:cNvSpPr/>
          <p:nvPr/>
        </p:nvSpPr>
        <p:spPr>
          <a:xfrm>
            <a:off x="179512" y="4721097"/>
            <a:ext cx="4104456" cy="1323439"/>
          </a:xfrm>
          <a:prstGeom prst="rect">
            <a:avLst/>
          </a:prstGeom>
        </p:spPr>
        <p:txBody>
          <a:bodyPr wrap="square">
            <a:spAutoFit/>
          </a:bodyPr>
          <a:lstStyle/>
          <a:p>
            <a:pPr algn="just"/>
            <a:r>
              <a:rPr lang="fr-FR" sz="2000" dirty="0"/>
              <a:t>on a trop dépensé, les fonctionnaires coutent trop cher, les salariés coutent trop cher, les retraités coutent trop cher,  on n’est plus compétitif… etc… </a:t>
            </a:r>
          </a:p>
        </p:txBody>
      </p:sp>
      <p:sp>
        <p:nvSpPr>
          <p:cNvPr id="10" name="Rectangle 9"/>
          <p:cNvSpPr/>
          <p:nvPr/>
        </p:nvSpPr>
        <p:spPr>
          <a:xfrm>
            <a:off x="4716016" y="4290237"/>
            <a:ext cx="4047455" cy="400110"/>
          </a:xfrm>
          <a:prstGeom prst="rect">
            <a:avLst/>
          </a:prstGeom>
        </p:spPr>
        <p:txBody>
          <a:bodyPr wrap="none">
            <a:spAutoFit/>
          </a:bodyPr>
          <a:lstStyle/>
          <a:p>
            <a:pPr algn="just"/>
            <a:r>
              <a:rPr lang="fr-FR" sz="2000" dirty="0">
                <a:solidFill>
                  <a:srgbClr val="00B050"/>
                </a:solidFill>
              </a:rPr>
              <a:t>Pourquoi rarement dans les médias ?</a:t>
            </a:r>
          </a:p>
        </p:txBody>
      </p:sp>
      <p:sp>
        <p:nvSpPr>
          <p:cNvPr id="3" name="Rectangle 2"/>
          <p:cNvSpPr/>
          <p:nvPr/>
        </p:nvSpPr>
        <p:spPr>
          <a:xfrm>
            <a:off x="216120" y="332656"/>
            <a:ext cx="8676360" cy="923330"/>
          </a:xfrm>
          <a:prstGeom prst="rect">
            <a:avLst/>
          </a:prstGeom>
        </p:spPr>
        <p:txBody>
          <a:bodyPr wrap="square">
            <a:spAutoFit/>
          </a:bodyPr>
          <a:lstStyle/>
          <a:p>
            <a:r>
              <a:rPr lang="fr-FR" dirty="0"/>
              <a:t>Actuellement les retraites, avant c’était l’hôpital, les gilets jaunes,  la SNCF et la loi travail… </a:t>
            </a:r>
            <a:r>
              <a:rPr lang="fr-FR" dirty="0">
                <a:sym typeface="Wingdings" panose="05000000000000000000" pitchFamily="2" charset="2"/>
              </a:rPr>
              <a:t> « Nous » luttons contre ces</a:t>
            </a:r>
            <a:r>
              <a:rPr lang="fr-FR" b="1" dirty="0">
                <a:sym typeface="Wingdings" panose="05000000000000000000" pitchFamily="2" charset="2"/>
              </a:rPr>
              <a:t> </a:t>
            </a:r>
            <a:r>
              <a:rPr lang="fr-FR" b="1" dirty="0"/>
              <a:t>conséquences</a:t>
            </a:r>
            <a:r>
              <a:rPr lang="fr-FR" dirty="0"/>
              <a:t> …</a:t>
            </a:r>
          </a:p>
          <a:p>
            <a:r>
              <a:rPr lang="fr-FR" dirty="0">
                <a:sym typeface="Wingdings" panose="05000000000000000000" pitchFamily="2" charset="2"/>
              </a:rPr>
              <a:t> Il faut lutter contre les </a:t>
            </a:r>
            <a:r>
              <a:rPr lang="fr-FR" b="1" dirty="0">
                <a:sym typeface="Wingdings" panose="05000000000000000000" pitchFamily="2" charset="2"/>
              </a:rPr>
              <a:t>causes ! </a:t>
            </a:r>
            <a:r>
              <a:rPr lang="fr-FR" b="1" dirty="0"/>
              <a:t> </a:t>
            </a:r>
          </a:p>
        </p:txBody>
      </p:sp>
      <p:sp>
        <p:nvSpPr>
          <p:cNvPr id="4" name="Rectangle 3"/>
          <p:cNvSpPr/>
          <p:nvPr/>
        </p:nvSpPr>
        <p:spPr>
          <a:xfrm>
            <a:off x="196416" y="1412776"/>
            <a:ext cx="8567055" cy="584775"/>
          </a:xfrm>
          <a:prstGeom prst="rect">
            <a:avLst/>
          </a:prstGeom>
        </p:spPr>
        <p:txBody>
          <a:bodyPr wrap="square">
            <a:spAutoFit/>
          </a:bodyPr>
          <a:lstStyle/>
          <a:p>
            <a:pPr algn="just"/>
            <a:r>
              <a:rPr lang="fr-FR" sz="3200" b="1" dirty="0">
                <a:solidFill>
                  <a:srgbClr val="C00000"/>
                </a:solidFill>
              </a:rPr>
              <a:t>S</a:t>
            </a:r>
            <a:r>
              <a:rPr lang="fr-FR" sz="2000" b="1" dirty="0">
                <a:solidFill>
                  <a:srgbClr val="C00000"/>
                </a:solidFill>
              </a:rPr>
              <a:t>’informer </a:t>
            </a:r>
            <a:r>
              <a:rPr lang="fr-FR" sz="2000" b="1" dirty="0"/>
              <a:t> </a:t>
            </a:r>
            <a:r>
              <a:rPr lang="fr-FR" sz="2000" dirty="0"/>
              <a:t>        </a:t>
            </a:r>
            <a:r>
              <a:rPr lang="fr-FR" sz="3200" dirty="0"/>
              <a:t>S</a:t>
            </a:r>
            <a:r>
              <a:rPr lang="fr-FR" sz="2000" dirty="0"/>
              <a:t>’unir         </a:t>
            </a:r>
            <a:r>
              <a:rPr lang="fr-FR" sz="3200" dirty="0"/>
              <a:t>S</a:t>
            </a:r>
            <a:r>
              <a:rPr lang="fr-FR" sz="2000" dirty="0"/>
              <a:t>e mobiliser</a:t>
            </a:r>
          </a:p>
        </p:txBody>
      </p:sp>
      <p:sp>
        <p:nvSpPr>
          <p:cNvPr id="12" name="Rectangle 11"/>
          <p:cNvSpPr/>
          <p:nvPr/>
        </p:nvSpPr>
        <p:spPr>
          <a:xfrm>
            <a:off x="3635896" y="886654"/>
            <a:ext cx="5063358" cy="369332"/>
          </a:xfrm>
          <a:prstGeom prst="rect">
            <a:avLst/>
          </a:prstGeom>
        </p:spPr>
        <p:txBody>
          <a:bodyPr wrap="square">
            <a:spAutoFit/>
          </a:bodyPr>
          <a:lstStyle/>
          <a:p>
            <a:r>
              <a:rPr lang="fr-FR" b="1" dirty="0">
                <a:sym typeface="Wingdings" panose="05000000000000000000" pitchFamily="2" charset="2"/>
              </a:rPr>
              <a:t> </a:t>
            </a:r>
            <a:r>
              <a:rPr lang="fr-FR" b="1" dirty="0"/>
              <a:t>le néolibéralisme ou capitalisme financier </a:t>
            </a:r>
            <a:endParaRPr lang="fr-FR" dirty="0"/>
          </a:p>
        </p:txBody>
      </p:sp>
      <p:sp>
        <p:nvSpPr>
          <p:cNvPr id="2" name="Rectangle 1"/>
          <p:cNvSpPr/>
          <p:nvPr/>
        </p:nvSpPr>
        <p:spPr>
          <a:xfrm>
            <a:off x="208231" y="1997551"/>
            <a:ext cx="8555239" cy="923330"/>
          </a:xfrm>
          <a:prstGeom prst="rect">
            <a:avLst/>
          </a:prstGeom>
        </p:spPr>
        <p:txBody>
          <a:bodyPr wrap="square">
            <a:spAutoFit/>
          </a:bodyPr>
          <a:lstStyle/>
          <a:p>
            <a:pPr algn="just"/>
            <a:r>
              <a:rPr lang="fr-FR" dirty="0">
                <a:solidFill>
                  <a:srgbClr val="C00000"/>
                </a:solidFill>
              </a:rPr>
              <a:t>Il n’y a jamais eu autant d’argent mais qu’il n’a jamais été aussi mal réparti. Si les fins de mois sont difficiles, c’est à cause de l’injustice fiscale et salariale et non à cause d’un excès de dépenses publiques ou d’impôts.</a:t>
            </a:r>
          </a:p>
        </p:txBody>
      </p:sp>
    </p:spTree>
    <p:extLst>
      <p:ext uri="{BB962C8B-B14F-4D97-AF65-F5344CB8AC3E}">
        <p14:creationId xmlns:p14="http://schemas.microsoft.com/office/powerpoint/2010/main" val="6041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3" grpId="0"/>
      <p:bldP spid="4" grpId="0"/>
      <p:bldP spid="12"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0648"/>
            <a:ext cx="2592288" cy="461665"/>
          </a:xfrm>
          <a:prstGeom prst="rect">
            <a:avLst/>
          </a:prstGeom>
        </p:spPr>
        <p:txBody>
          <a:bodyPr wrap="square">
            <a:spAutoFit/>
          </a:bodyPr>
          <a:lstStyle/>
          <a:p>
            <a:r>
              <a:rPr lang="fr-FR" sz="2400" b="1" dirty="0"/>
              <a:t>« La Finance» </a:t>
            </a:r>
            <a:endParaRPr lang="fr-FR" sz="2400" dirty="0"/>
          </a:p>
        </p:txBody>
      </p:sp>
      <p:sp>
        <p:nvSpPr>
          <p:cNvPr id="3" name="Rectangle 2"/>
          <p:cNvSpPr/>
          <p:nvPr/>
        </p:nvSpPr>
        <p:spPr>
          <a:xfrm>
            <a:off x="323528" y="836713"/>
            <a:ext cx="8496944" cy="2308324"/>
          </a:xfrm>
          <a:prstGeom prst="rect">
            <a:avLst/>
          </a:prstGeom>
          <a:ln>
            <a:solidFill>
              <a:schemeClr val="tx1"/>
            </a:solidFill>
          </a:ln>
        </p:spPr>
        <p:txBody>
          <a:bodyPr wrap="square">
            <a:spAutoFit/>
          </a:bodyPr>
          <a:lstStyle/>
          <a:p>
            <a:pPr lvl="0" algn="ctr"/>
            <a:r>
              <a:rPr lang="fr-FR" b="1" dirty="0">
                <a:solidFill>
                  <a:srgbClr val="00B0F0"/>
                </a:solidFill>
              </a:rPr>
              <a:t>le CAC 40</a:t>
            </a:r>
          </a:p>
          <a:p>
            <a:pPr lvl="0"/>
            <a:r>
              <a:rPr lang="fr-FR" dirty="0"/>
              <a:t>- 2 tiers  de leurs bénéfices à ses actionnaires sous forme de dividende, 5% aux salariés … </a:t>
            </a:r>
          </a:p>
          <a:p>
            <a:pPr lvl="0"/>
            <a:r>
              <a:rPr lang="fr-FR" dirty="0"/>
              <a:t>- viré 20% de leurs effectifs alors que leurs bénéfices augmentaient de près de 10% et qu’elles payaient 6% d’impôts de moins</a:t>
            </a:r>
          </a:p>
          <a:p>
            <a:pPr lvl="0"/>
            <a:r>
              <a:rPr lang="fr-FR" dirty="0"/>
              <a:t>- un taux d’impositions de 8% alors que le taux officiel est de 33%. </a:t>
            </a:r>
            <a:endParaRPr lang="fr-FR" sz="2000" dirty="0"/>
          </a:p>
          <a:p>
            <a:pPr lvl="0"/>
            <a:r>
              <a:rPr lang="fr-FR" dirty="0"/>
              <a:t>Le CAC 40 est plus qu’un indice boursier, c’est un espace social.</a:t>
            </a:r>
            <a:endParaRPr lang="fr-FR" sz="2000" dirty="0"/>
          </a:p>
          <a:p>
            <a:pPr lvl="2"/>
            <a:r>
              <a:rPr lang="fr-FR" dirty="0"/>
              <a:t>- Moins de 500 personnes font partie des conseils d’administration</a:t>
            </a:r>
            <a:endParaRPr lang="fr-FR" sz="2000" dirty="0"/>
          </a:p>
          <a:p>
            <a:pPr lvl="2"/>
            <a:r>
              <a:rPr lang="fr-FR" dirty="0"/>
              <a:t>- Moins de 100 possèdent presque la moitié des droits de vote.</a:t>
            </a:r>
            <a:endParaRPr lang="fr-FR" sz="2000" dirty="0"/>
          </a:p>
        </p:txBody>
      </p:sp>
      <p:sp>
        <p:nvSpPr>
          <p:cNvPr id="4" name="Rectangle 3"/>
          <p:cNvSpPr/>
          <p:nvPr/>
        </p:nvSpPr>
        <p:spPr>
          <a:xfrm>
            <a:off x="358941" y="3284984"/>
            <a:ext cx="8426115" cy="2308324"/>
          </a:xfrm>
          <a:prstGeom prst="rect">
            <a:avLst/>
          </a:prstGeom>
          <a:ln>
            <a:solidFill>
              <a:schemeClr val="tx1"/>
            </a:solidFill>
          </a:ln>
        </p:spPr>
        <p:txBody>
          <a:bodyPr wrap="square">
            <a:spAutoFit/>
          </a:bodyPr>
          <a:lstStyle/>
          <a:p>
            <a:pPr algn="ctr"/>
            <a:r>
              <a:rPr lang="fr-FR" b="1" dirty="0">
                <a:solidFill>
                  <a:srgbClr val="00B0F0"/>
                </a:solidFill>
              </a:rPr>
              <a:t>actifs gérés</a:t>
            </a:r>
          </a:p>
          <a:p>
            <a:r>
              <a:rPr lang="fr-FR" dirty="0"/>
              <a:t>1 – banques : (officiellement, sans compter le hors bilan…) 		140 000 MD$</a:t>
            </a:r>
            <a:br>
              <a:rPr lang="fr-FR" dirty="0"/>
            </a:br>
            <a:r>
              <a:rPr lang="fr-FR" dirty="0"/>
              <a:t>2 – les fonds de pensions : 					30 000 MD$ </a:t>
            </a:r>
            <a:br>
              <a:rPr lang="fr-FR" dirty="0"/>
            </a:br>
            <a:r>
              <a:rPr lang="fr-FR" dirty="0"/>
              <a:t>3 – compagnies d’assurances : 				25 000 MD$ </a:t>
            </a:r>
            <a:br>
              <a:rPr lang="fr-FR" dirty="0"/>
            </a:br>
            <a:r>
              <a:rPr lang="fr-FR" dirty="0"/>
              <a:t>4 – fonds placement mutuels : 				25 000 MD$ (</a:t>
            </a:r>
            <a:r>
              <a:rPr lang="fr-FR" dirty="0" err="1"/>
              <a:t>BlackRock</a:t>
            </a:r>
            <a:r>
              <a:rPr lang="fr-FR" dirty="0"/>
              <a:t> 4000 MD$ à lui seul) </a:t>
            </a:r>
            <a:br>
              <a:rPr lang="fr-FR" dirty="0"/>
            </a:br>
            <a:r>
              <a:rPr lang="fr-FR" dirty="0"/>
              <a:t>5 – les fonds souverains 					5 000 MD$ </a:t>
            </a:r>
            <a:br>
              <a:rPr lang="fr-FR" dirty="0"/>
            </a:br>
            <a:r>
              <a:rPr lang="fr-FR" dirty="0"/>
              <a:t>6 – les </a:t>
            </a:r>
            <a:r>
              <a:rPr lang="fr-FR" dirty="0" err="1"/>
              <a:t>hedge</a:t>
            </a:r>
            <a:r>
              <a:rPr lang="fr-FR" dirty="0"/>
              <a:t> </a:t>
            </a:r>
            <a:r>
              <a:rPr lang="fr-FR" dirty="0" err="1"/>
              <a:t>funds</a:t>
            </a:r>
            <a:r>
              <a:rPr lang="fr-FR" dirty="0"/>
              <a:t> et Money </a:t>
            </a:r>
            <a:r>
              <a:rPr lang="fr-FR" dirty="0" err="1"/>
              <a:t>Market</a:t>
            </a:r>
            <a:r>
              <a:rPr lang="fr-FR" dirty="0"/>
              <a:t> </a:t>
            </a:r>
            <a:r>
              <a:rPr lang="fr-FR" dirty="0" err="1"/>
              <a:t>funds</a:t>
            </a:r>
            <a:r>
              <a:rPr lang="fr-FR" dirty="0"/>
              <a:t> : 			5 000 MD$ </a:t>
            </a:r>
          </a:p>
        </p:txBody>
      </p:sp>
      <p:sp>
        <p:nvSpPr>
          <p:cNvPr id="5" name="Rectangle 4"/>
          <p:cNvSpPr/>
          <p:nvPr/>
        </p:nvSpPr>
        <p:spPr>
          <a:xfrm>
            <a:off x="358943" y="5682416"/>
            <a:ext cx="8426114" cy="646331"/>
          </a:xfrm>
          <a:prstGeom prst="rect">
            <a:avLst/>
          </a:prstGeom>
          <a:ln>
            <a:solidFill>
              <a:schemeClr val="tx1"/>
            </a:solidFill>
          </a:ln>
        </p:spPr>
        <p:txBody>
          <a:bodyPr wrap="square">
            <a:spAutoFit/>
          </a:bodyPr>
          <a:lstStyle/>
          <a:p>
            <a:pPr lvl="0"/>
            <a:r>
              <a:rPr lang="fr-FR" dirty="0"/>
              <a:t>PIB mondial en 2013 = 75 000 MD$ </a:t>
            </a:r>
          </a:p>
          <a:p>
            <a:pPr lvl="0"/>
            <a:r>
              <a:rPr lang="fr-FR" dirty="0"/>
              <a:t>(</a:t>
            </a:r>
            <a:r>
              <a:rPr lang="fr-FR" dirty="0">
                <a:solidFill>
                  <a:srgbClr val="FF0000"/>
                </a:solidFill>
              </a:rPr>
              <a:t>PIB de la France 2 000 = bilan BNP, 170 filiales dans les paradis fiscaux  </a:t>
            </a:r>
            <a:r>
              <a:rPr lang="fr-FR" dirty="0"/>
              <a:t>) </a:t>
            </a:r>
          </a:p>
        </p:txBody>
      </p:sp>
      <p:sp>
        <p:nvSpPr>
          <p:cNvPr id="6" name="Rectangle 5"/>
          <p:cNvSpPr/>
          <p:nvPr/>
        </p:nvSpPr>
        <p:spPr>
          <a:xfrm rot="20700000">
            <a:off x="1146446" y="1164257"/>
            <a:ext cx="6062580" cy="2308324"/>
          </a:xfrm>
          <a:prstGeom prst="rect">
            <a:avLst/>
          </a:prstGeom>
          <a:solidFill>
            <a:srgbClr val="FFC000"/>
          </a:solidFill>
          <a:ln w="38100">
            <a:solidFill>
              <a:schemeClr val="tx1"/>
            </a:solidFill>
          </a:ln>
        </p:spPr>
        <p:txBody>
          <a:bodyPr wrap="square">
            <a:spAutoFit/>
          </a:bodyPr>
          <a:lstStyle/>
          <a:p>
            <a:pPr lvl="0"/>
            <a:endParaRPr lang="fr-FR" sz="2400" dirty="0"/>
          </a:p>
          <a:p>
            <a:pPr lvl="0"/>
            <a:r>
              <a:rPr lang="fr-FR" sz="2400" dirty="0"/>
              <a:t>Aujourd’hui les actifs des banques se répartissent entre : </a:t>
            </a:r>
          </a:p>
          <a:p>
            <a:pPr lvl="0"/>
            <a:r>
              <a:rPr lang="fr-FR" sz="2400" dirty="0"/>
              <a:t>- 25% prêts aux  entreprises et ménages, </a:t>
            </a:r>
          </a:p>
          <a:p>
            <a:pPr lvl="0"/>
            <a:r>
              <a:rPr lang="fr-FR" sz="2400" dirty="0"/>
              <a:t>- 75% placement sur les marchés financiers.</a:t>
            </a:r>
          </a:p>
          <a:p>
            <a:pPr lvl="0"/>
            <a:endParaRPr lang="fr-FR" sz="2400" dirty="0"/>
          </a:p>
        </p:txBody>
      </p:sp>
      <p:sp>
        <p:nvSpPr>
          <p:cNvPr id="7" name="Rectangle 6"/>
          <p:cNvSpPr/>
          <p:nvPr/>
        </p:nvSpPr>
        <p:spPr>
          <a:xfrm rot="900000">
            <a:off x="2326670" y="3777713"/>
            <a:ext cx="5244266" cy="1938992"/>
          </a:xfrm>
          <a:prstGeom prst="rect">
            <a:avLst/>
          </a:prstGeom>
          <a:solidFill>
            <a:srgbClr val="FFC000"/>
          </a:solidFill>
          <a:ln w="38100">
            <a:solidFill>
              <a:schemeClr val="tx1"/>
            </a:solidFill>
          </a:ln>
        </p:spPr>
        <p:txBody>
          <a:bodyPr wrap="square">
            <a:spAutoFit/>
          </a:bodyPr>
          <a:lstStyle/>
          <a:p>
            <a:endParaRPr lang="fr-FR" sz="2400" dirty="0"/>
          </a:p>
          <a:p>
            <a:r>
              <a:rPr lang="fr-FR" sz="2400" dirty="0"/>
              <a:t>Moins de 2 % des opérations financières règlent des opérations économiques réelles. </a:t>
            </a:r>
          </a:p>
          <a:p>
            <a:endParaRPr lang="fr-FR" sz="2400" dirty="0"/>
          </a:p>
        </p:txBody>
      </p:sp>
    </p:spTree>
    <p:extLst>
      <p:ext uri="{BB962C8B-B14F-4D97-AF65-F5344CB8AC3E}">
        <p14:creationId xmlns:p14="http://schemas.microsoft.com/office/powerpoint/2010/main" val="31480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88640"/>
            <a:ext cx="1234633" cy="523220"/>
          </a:xfrm>
          <a:prstGeom prst="rect">
            <a:avLst/>
          </a:prstGeom>
        </p:spPr>
        <p:txBody>
          <a:bodyPr wrap="none">
            <a:spAutoFit/>
          </a:bodyPr>
          <a:lstStyle/>
          <a:p>
            <a:r>
              <a:rPr lang="fr-FR" sz="2800" dirty="0"/>
              <a:t>Bilan …</a:t>
            </a:r>
          </a:p>
        </p:txBody>
      </p:sp>
      <p:sp>
        <p:nvSpPr>
          <p:cNvPr id="5" name="Rectangle 4"/>
          <p:cNvSpPr/>
          <p:nvPr/>
        </p:nvSpPr>
        <p:spPr>
          <a:xfrm>
            <a:off x="827584" y="557972"/>
            <a:ext cx="2031325" cy="369332"/>
          </a:xfrm>
          <a:prstGeom prst="rect">
            <a:avLst/>
          </a:prstGeom>
        </p:spPr>
        <p:txBody>
          <a:bodyPr wrap="none">
            <a:spAutoFit/>
          </a:bodyPr>
          <a:lstStyle/>
          <a:p>
            <a:r>
              <a:rPr lang="fr-FR" dirty="0"/>
              <a:t>en France … 	</a:t>
            </a:r>
          </a:p>
        </p:txBody>
      </p:sp>
      <p:pic>
        <p:nvPicPr>
          <p:cNvPr id="6" name="Image 5" descr="https://nawakillustrations.files.wordpress.com/2018/03/combats-de-pauvres1.jpg?w=792&amp;h=792"/>
          <p:cNvPicPr/>
          <p:nvPr/>
        </p:nvPicPr>
        <p:blipFill>
          <a:blip r:embed="rId2">
            <a:extLst>
              <a:ext uri="{28A0092B-C50C-407E-A947-70E740481C1C}">
                <a14:useLocalDpi xmlns:a14="http://schemas.microsoft.com/office/drawing/2010/main" val="0"/>
              </a:ext>
            </a:extLst>
          </a:blip>
          <a:srcRect/>
          <a:stretch>
            <a:fillRect/>
          </a:stretch>
        </p:blipFill>
        <p:spPr bwMode="auto">
          <a:xfrm>
            <a:off x="359531" y="2492896"/>
            <a:ext cx="3636405" cy="4032447"/>
          </a:xfrm>
          <a:prstGeom prst="rect">
            <a:avLst/>
          </a:prstGeom>
          <a:noFill/>
          <a:ln>
            <a:noFill/>
          </a:ln>
        </p:spPr>
      </p:pic>
      <p:sp>
        <p:nvSpPr>
          <p:cNvPr id="7" name="Rectangle 6"/>
          <p:cNvSpPr/>
          <p:nvPr/>
        </p:nvSpPr>
        <p:spPr>
          <a:xfrm>
            <a:off x="5868144" y="557972"/>
            <a:ext cx="1813445" cy="369332"/>
          </a:xfrm>
          <a:prstGeom prst="rect">
            <a:avLst/>
          </a:prstGeom>
        </p:spPr>
        <p:txBody>
          <a:bodyPr wrap="none">
            <a:spAutoFit/>
          </a:bodyPr>
          <a:lstStyle/>
          <a:p>
            <a:r>
              <a:rPr lang="fr-FR" dirty="0"/>
              <a:t>et dans les îles … </a:t>
            </a:r>
          </a:p>
        </p:txBody>
      </p:sp>
      <p:pic>
        <p:nvPicPr>
          <p:cNvPr id="8" name="Image 7" descr="fraude fiscale"/>
          <p:cNvPicPr/>
          <p:nvPr/>
        </p:nvPicPr>
        <p:blipFill rotWithShape="1">
          <a:blip r:embed="rId3" cstate="print">
            <a:extLst>
              <a:ext uri="{28A0092B-C50C-407E-A947-70E740481C1C}">
                <a14:useLocalDpi xmlns:a14="http://schemas.microsoft.com/office/drawing/2010/main" val="0"/>
              </a:ext>
            </a:extLst>
          </a:blip>
          <a:srcRect r="3105" b="69362"/>
          <a:stretch/>
        </p:blipFill>
        <p:spPr bwMode="auto">
          <a:xfrm>
            <a:off x="467544" y="927303"/>
            <a:ext cx="3420380" cy="1493586"/>
          </a:xfrm>
          <a:prstGeom prst="rect">
            <a:avLst/>
          </a:prstGeom>
          <a:noFill/>
          <a:ln>
            <a:noFill/>
          </a:ln>
        </p:spPr>
      </p:pic>
      <p:pic>
        <p:nvPicPr>
          <p:cNvPr id="9" name="Image 8" descr="fraude fiscale"/>
          <p:cNvPicPr/>
          <p:nvPr/>
        </p:nvPicPr>
        <p:blipFill rotWithShape="1">
          <a:blip r:embed="rId3" cstate="print">
            <a:extLst>
              <a:ext uri="{28A0092B-C50C-407E-A947-70E740481C1C}">
                <a14:useLocalDpi xmlns:a14="http://schemas.microsoft.com/office/drawing/2010/main" val="0"/>
              </a:ext>
            </a:extLst>
          </a:blip>
          <a:srcRect t="39916"/>
          <a:stretch/>
        </p:blipFill>
        <p:spPr bwMode="auto">
          <a:xfrm>
            <a:off x="4572000" y="2420888"/>
            <a:ext cx="4214843" cy="4320480"/>
          </a:xfrm>
          <a:prstGeom prst="rect">
            <a:avLst/>
          </a:prstGeom>
          <a:noFill/>
          <a:ln>
            <a:noFill/>
          </a:ln>
        </p:spPr>
      </p:pic>
      <p:pic>
        <p:nvPicPr>
          <p:cNvPr id="10" name="Image 9" descr="fraude fiscale"/>
          <p:cNvPicPr/>
          <p:nvPr/>
        </p:nvPicPr>
        <p:blipFill rotWithShape="1">
          <a:blip r:embed="rId3" cstate="print">
            <a:extLst>
              <a:ext uri="{28A0092B-C50C-407E-A947-70E740481C1C}">
                <a14:useLocalDpi xmlns:a14="http://schemas.microsoft.com/office/drawing/2010/main" val="0"/>
              </a:ext>
            </a:extLst>
          </a:blip>
          <a:srcRect t="29690" r="3105" b="60084"/>
          <a:stretch/>
        </p:blipFill>
        <p:spPr bwMode="auto">
          <a:xfrm>
            <a:off x="4811875" y="1556792"/>
            <a:ext cx="3420380" cy="498515"/>
          </a:xfrm>
          <a:prstGeom prst="rect">
            <a:avLst/>
          </a:prstGeom>
          <a:noFill/>
          <a:ln>
            <a:noFill/>
          </a:ln>
        </p:spPr>
      </p:pic>
    </p:spTree>
    <p:extLst>
      <p:ext uri="{BB962C8B-B14F-4D97-AF65-F5344CB8AC3E}">
        <p14:creationId xmlns:p14="http://schemas.microsoft.com/office/powerpoint/2010/main" val="42419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23528" y="260648"/>
            <a:ext cx="3312368" cy="1323439"/>
          </a:xfrm>
          <a:prstGeom prst="rect">
            <a:avLst/>
          </a:prstGeom>
          <a:noFill/>
        </p:spPr>
        <p:txBody>
          <a:bodyPr wrap="square" rtlCol="0">
            <a:spAutoFit/>
          </a:bodyPr>
          <a:lstStyle/>
          <a:p>
            <a:pPr algn="ctr"/>
            <a:r>
              <a:rPr lang="fr-FR" sz="2000" dirty="0">
                <a:solidFill>
                  <a:schemeClr val="bg1"/>
                </a:solidFill>
              </a:rPr>
              <a:t>une dizaine de personnes possèdent autant que la moitié de la population mondiale … </a:t>
            </a:r>
          </a:p>
        </p:txBody>
      </p:sp>
      <p:pic>
        <p:nvPicPr>
          <p:cNvPr id="5" name="Image 4" descr="C:\Users\Rouvel\Desktop\smil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938" y="1710249"/>
            <a:ext cx="1745538" cy="1829375"/>
          </a:xfrm>
          <a:prstGeom prst="rect">
            <a:avLst/>
          </a:prstGeom>
          <a:noFill/>
          <a:ln>
            <a:noFill/>
          </a:ln>
        </p:spPr>
      </p:pic>
      <p:sp>
        <p:nvSpPr>
          <p:cNvPr id="6" name="ZoneTexte 5"/>
          <p:cNvSpPr txBox="1"/>
          <p:nvPr/>
        </p:nvSpPr>
        <p:spPr>
          <a:xfrm>
            <a:off x="5508104" y="399147"/>
            <a:ext cx="2808312" cy="830997"/>
          </a:xfrm>
          <a:prstGeom prst="rect">
            <a:avLst/>
          </a:prstGeom>
          <a:noFill/>
        </p:spPr>
        <p:txBody>
          <a:bodyPr wrap="square" rtlCol="0">
            <a:spAutoFit/>
          </a:bodyPr>
          <a:lstStyle/>
          <a:p>
            <a:pPr algn="ctr"/>
            <a:r>
              <a:rPr lang="fr-FR" sz="2400" dirty="0">
                <a:solidFill>
                  <a:schemeClr val="bg1"/>
                </a:solidFill>
              </a:rPr>
              <a:t>Un réfugié possède un smartphone !</a:t>
            </a:r>
          </a:p>
        </p:txBody>
      </p:sp>
      <p:pic>
        <p:nvPicPr>
          <p:cNvPr id="7" name="Image 6" descr="Résultat de recherche d'images pour &quot;emoticone fou de r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340768"/>
            <a:ext cx="2376264" cy="2198856"/>
          </a:xfrm>
          <a:prstGeom prst="rect">
            <a:avLst/>
          </a:prstGeom>
          <a:noFill/>
          <a:ln>
            <a:noFill/>
          </a:ln>
        </p:spPr>
      </p:pic>
      <p:sp>
        <p:nvSpPr>
          <p:cNvPr id="8" name="Rectangle 7"/>
          <p:cNvSpPr/>
          <p:nvPr/>
        </p:nvSpPr>
        <p:spPr>
          <a:xfrm>
            <a:off x="323528" y="4041098"/>
            <a:ext cx="4339548" cy="1569660"/>
          </a:xfrm>
          <a:prstGeom prst="rect">
            <a:avLst/>
          </a:prstGeom>
        </p:spPr>
        <p:txBody>
          <a:bodyPr wrap="square">
            <a:spAutoFit/>
          </a:bodyPr>
          <a:lstStyle/>
          <a:p>
            <a:pPr algn="just"/>
            <a:r>
              <a:rPr lang="fr-FR" sz="2400" i="1" dirty="0">
                <a:solidFill>
                  <a:schemeClr val="bg1"/>
                </a:solidFill>
              </a:rPr>
              <a:t>« Si vous n’êtes pas vigilants, les journaux arriveront à vous faire détester les opprimés et aimer ceux qui les oppriment. »</a:t>
            </a:r>
            <a:endParaRPr lang="fr-FR" sz="2400" dirty="0">
              <a:solidFill>
                <a:schemeClr val="bg1"/>
              </a:solidFill>
            </a:endParaRPr>
          </a:p>
        </p:txBody>
      </p:sp>
      <p:grpSp>
        <p:nvGrpSpPr>
          <p:cNvPr id="11" name="Groupe 10"/>
          <p:cNvGrpSpPr/>
          <p:nvPr/>
        </p:nvGrpSpPr>
        <p:grpSpPr>
          <a:xfrm>
            <a:off x="5153992" y="4032334"/>
            <a:ext cx="2946400" cy="2718326"/>
            <a:chOff x="5153992" y="4032334"/>
            <a:chExt cx="2946400" cy="2718326"/>
          </a:xfrm>
        </p:grpSpPr>
        <p:pic>
          <p:nvPicPr>
            <p:cNvPr id="9" name="Image 8" descr="https://www.mondialisation.ca/wp-content/uploads/2015/02/Malcolm-X.jpg"/>
            <p:cNvPicPr/>
            <p:nvPr/>
          </p:nvPicPr>
          <p:blipFill>
            <a:blip r:embed="rId4">
              <a:extLst>
                <a:ext uri="{28A0092B-C50C-407E-A947-70E740481C1C}">
                  <a14:useLocalDpi xmlns:a14="http://schemas.microsoft.com/office/drawing/2010/main" val="0"/>
                </a:ext>
              </a:extLst>
            </a:blip>
            <a:srcRect/>
            <a:stretch>
              <a:fillRect/>
            </a:stretch>
          </p:blipFill>
          <p:spPr bwMode="auto">
            <a:xfrm>
              <a:off x="5153992" y="4032334"/>
              <a:ext cx="2946400" cy="2235200"/>
            </a:xfrm>
            <a:prstGeom prst="rect">
              <a:avLst/>
            </a:prstGeom>
            <a:noFill/>
            <a:ln>
              <a:noFill/>
            </a:ln>
          </p:spPr>
        </p:pic>
        <p:sp>
          <p:nvSpPr>
            <p:cNvPr id="10" name="ZoneTexte 9"/>
            <p:cNvSpPr txBox="1"/>
            <p:nvPr/>
          </p:nvSpPr>
          <p:spPr>
            <a:xfrm>
              <a:off x="6052610" y="6381328"/>
              <a:ext cx="1149164" cy="369332"/>
            </a:xfrm>
            <a:prstGeom prst="rect">
              <a:avLst/>
            </a:prstGeom>
            <a:noFill/>
          </p:spPr>
          <p:txBody>
            <a:bodyPr wrap="square" rtlCol="0">
              <a:spAutoFit/>
            </a:bodyPr>
            <a:lstStyle/>
            <a:p>
              <a:r>
                <a:rPr lang="fr-FR" dirty="0">
                  <a:solidFill>
                    <a:schemeClr val="bg1"/>
                  </a:solidFill>
                </a:rPr>
                <a:t>Malcom X</a:t>
              </a:r>
            </a:p>
          </p:txBody>
        </p:sp>
      </p:grpSp>
      <p:sp>
        <p:nvSpPr>
          <p:cNvPr id="4" name="ZoneTexte 3"/>
          <p:cNvSpPr txBox="1"/>
          <p:nvPr/>
        </p:nvSpPr>
        <p:spPr>
          <a:xfrm>
            <a:off x="395536" y="5805264"/>
            <a:ext cx="4392488" cy="923330"/>
          </a:xfrm>
          <a:prstGeom prst="rect">
            <a:avLst/>
          </a:prstGeom>
          <a:noFill/>
        </p:spPr>
        <p:txBody>
          <a:bodyPr wrap="square" rtlCol="0">
            <a:spAutoFit/>
          </a:bodyPr>
          <a:lstStyle/>
          <a:p>
            <a:r>
              <a:rPr lang="fr-FR" dirty="0">
                <a:solidFill>
                  <a:schemeClr val="bg1"/>
                </a:solidFill>
              </a:rPr>
              <a:t>« Fin de mois, fin du monde même combat »</a:t>
            </a:r>
          </a:p>
          <a:p>
            <a:r>
              <a:rPr lang="fr-FR" dirty="0">
                <a:solidFill>
                  <a:schemeClr val="bg1"/>
                </a:solidFill>
              </a:rPr>
              <a:t>Cf. Hervé </a:t>
            </a:r>
            <a:r>
              <a:rPr lang="fr-FR" dirty="0" err="1">
                <a:solidFill>
                  <a:schemeClr val="bg1"/>
                </a:solidFill>
              </a:rPr>
              <a:t>Kempf</a:t>
            </a:r>
            <a:r>
              <a:rPr lang="fr-FR" dirty="0">
                <a:solidFill>
                  <a:schemeClr val="bg1"/>
                </a:solidFill>
              </a:rPr>
              <a:t> « comment les riches détruisent la planète » Seuil 2007.</a:t>
            </a:r>
          </a:p>
        </p:txBody>
      </p:sp>
    </p:spTree>
    <p:extLst>
      <p:ext uri="{BB962C8B-B14F-4D97-AF65-F5344CB8AC3E}">
        <p14:creationId xmlns:p14="http://schemas.microsoft.com/office/powerpoint/2010/main" val="38302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3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6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0"/>
            <a:ext cx="9180513"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376" r="21792"/>
          <a:stretch/>
        </p:blipFill>
        <p:spPr bwMode="auto">
          <a:xfrm>
            <a:off x="417381" y="1988839"/>
            <a:ext cx="8272726" cy="212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27584" y="548680"/>
            <a:ext cx="2016224" cy="523220"/>
          </a:xfrm>
          <a:prstGeom prst="rect">
            <a:avLst/>
          </a:prstGeom>
          <a:noFill/>
        </p:spPr>
        <p:txBody>
          <a:bodyPr wrap="square" rtlCol="0">
            <a:spAutoFit/>
          </a:bodyPr>
          <a:lstStyle/>
          <a:p>
            <a:r>
              <a:rPr lang="fr-FR" sz="2800" b="1" dirty="0">
                <a:solidFill>
                  <a:schemeClr val="bg1"/>
                </a:solidFill>
              </a:rPr>
              <a:t>S’informer</a:t>
            </a:r>
          </a:p>
        </p:txBody>
      </p:sp>
      <p:sp>
        <p:nvSpPr>
          <p:cNvPr id="7" name="ZoneTexte 6"/>
          <p:cNvSpPr txBox="1"/>
          <p:nvPr/>
        </p:nvSpPr>
        <p:spPr>
          <a:xfrm>
            <a:off x="3545632" y="536229"/>
            <a:ext cx="2016224" cy="523220"/>
          </a:xfrm>
          <a:prstGeom prst="rect">
            <a:avLst/>
          </a:prstGeom>
          <a:noFill/>
        </p:spPr>
        <p:txBody>
          <a:bodyPr wrap="square" rtlCol="0">
            <a:spAutoFit/>
          </a:bodyPr>
          <a:lstStyle/>
          <a:p>
            <a:r>
              <a:rPr lang="fr-FR" sz="2800" b="1" dirty="0">
                <a:solidFill>
                  <a:schemeClr val="bg1"/>
                </a:solidFill>
              </a:rPr>
              <a:t>S’unir</a:t>
            </a:r>
          </a:p>
        </p:txBody>
      </p:sp>
      <p:sp>
        <p:nvSpPr>
          <p:cNvPr id="8" name="ZoneTexte 7"/>
          <p:cNvSpPr txBox="1"/>
          <p:nvPr/>
        </p:nvSpPr>
        <p:spPr>
          <a:xfrm>
            <a:off x="5796136" y="531013"/>
            <a:ext cx="2376264" cy="523220"/>
          </a:xfrm>
          <a:prstGeom prst="rect">
            <a:avLst/>
          </a:prstGeom>
          <a:noFill/>
        </p:spPr>
        <p:txBody>
          <a:bodyPr wrap="square" rtlCol="0">
            <a:spAutoFit/>
          </a:bodyPr>
          <a:lstStyle/>
          <a:p>
            <a:r>
              <a:rPr lang="fr-FR" sz="2800" b="1" dirty="0">
                <a:solidFill>
                  <a:schemeClr val="bg1"/>
                </a:solidFill>
              </a:rPr>
              <a:t>Se  mobiliser</a:t>
            </a:r>
          </a:p>
        </p:txBody>
      </p:sp>
      <p:sp>
        <p:nvSpPr>
          <p:cNvPr id="9" name="ZoneTexte 8"/>
          <p:cNvSpPr txBox="1"/>
          <p:nvPr/>
        </p:nvSpPr>
        <p:spPr>
          <a:xfrm>
            <a:off x="1360058" y="4473932"/>
            <a:ext cx="6387372" cy="523220"/>
          </a:xfrm>
          <a:prstGeom prst="rect">
            <a:avLst/>
          </a:prstGeom>
          <a:noFill/>
        </p:spPr>
        <p:txBody>
          <a:bodyPr wrap="square" rtlCol="0">
            <a:spAutoFit/>
          </a:bodyPr>
          <a:lstStyle/>
          <a:p>
            <a:pPr algn="ctr"/>
            <a:r>
              <a:rPr lang="fr-FR" sz="2800" b="1" dirty="0">
                <a:solidFill>
                  <a:schemeClr val="bg1"/>
                </a:solidFill>
              </a:rPr>
              <a:t>Merci de votre attention.</a:t>
            </a:r>
          </a:p>
        </p:txBody>
      </p:sp>
    </p:spTree>
    <p:extLst>
      <p:ext uri="{BB962C8B-B14F-4D97-AF65-F5344CB8AC3E}">
        <p14:creationId xmlns:p14="http://schemas.microsoft.com/office/powerpoint/2010/main" val="29404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lum/>
            <a:alphaModFix/>
          </a:blip>
          <a:srcRect l="13733" t="8637" r="13352" b="3993"/>
          <a:stretch/>
        </p:blipFill>
        <p:spPr>
          <a:xfrm>
            <a:off x="0" y="476672"/>
            <a:ext cx="9062720" cy="6048672"/>
          </a:xfrm>
          <a:prstGeom prst="rect">
            <a:avLst/>
          </a:prstGeom>
          <a:noFill/>
          <a:ln>
            <a:noFill/>
            <a:prstDash/>
          </a:ln>
        </p:spPr>
      </p:pic>
    </p:spTree>
    <p:extLst>
      <p:ext uri="{BB962C8B-B14F-4D97-AF65-F5344CB8AC3E}">
        <p14:creationId xmlns:p14="http://schemas.microsoft.com/office/powerpoint/2010/main" val="26347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80920" cy="707886"/>
          </a:xfrm>
          <a:prstGeom prst="rect">
            <a:avLst/>
          </a:prstGeom>
          <a:solidFill>
            <a:srgbClr val="00B050"/>
          </a:solidFill>
        </p:spPr>
        <p:txBody>
          <a:bodyPr wrap="square">
            <a:spAutoFit/>
          </a:bodyPr>
          <a:lstStyle/>
          <a:p>
            <a:r>
              <a:rPr lang="fr-FR" sz="2000" dirty="0">
                <a:solidFill>
                  <a:schemeClr val="bg1"/>
                </a:solidFill>
              </a:rPr>
              <a:t>1</a:t>
            </a:r>
            <a:r>
              <a:rPr lang="fr-FR" sz="2000" baseline="30000" dirty="0">
                <a:solidFill>
                  <a:schemeClr val="bg1"/>
                </a:solidFill>
              </a:rPr>
              <a:t>er</a:t>
            </a:r>
            <a:r>
              <a:rPr lang="fr-FR" sz="2000" dirty="0">
                <a:solidFill>
                  <a:schemeClr val="bg1"/>
                </a:solidFill>
              </a:rPr>
              <a:t> cours d’auto-défense intellectuelle :</a:t>
            </a:r>
          </a:p>
          <a:p>
            <a:r>
              <a:rPr lang="fr-FR" sz="2000" dirty="0"/>
              <a:t>On a trop dépensé !? La France, championne de la dépense publique !?</a:t>
            </a:r>
          </a:p>
        </p:txBody>
      </p:sp>
      <p:sp>
        <p:nvSpPr>
          <p:cNvPr id="5" name="Rectangle 4"/>
          <p:cNvSpPr/>
          <p:nvPr/>
        </p:nvSpPr>
        <p:spPr>
          <a:xfrm>
            <a:off x="2007100" y="5157192"/>
            <a:ext cx="4023024" cy="1015663"/>
          </a:xfrm>
          <a:prstGeom prst="rect">
            <a:avLst/>
          </a:prstGeom>
          <a:ln>
            <a:solidFill>
              <a:schemeClr val="accent1"/>
            </a:solidFill>
          </a:ln>
        </p:spPr>
        <p:txBody>
          <a:bodyPr wrap="none">
            <a:spAutoFit/>
          </a:bodyPr>
          <a:lstStyle/>
          <a:p>
            <a:pPr algn="ctr"/>
            <a:r>
              <a:rPr lang="fr-FR" sz="2000" dirty="0">
                <a:solidFill>
                  <a:srgbClr val="FF0000"/>
                </a:solidFill>
              </a:rPr>
              <a:t>FAUX !  </a:t>
            </a:r>
          </a:p>
          <a:p>
            <a:pPr algn="ctr"/>
            <a:r>
              <a:rPr lang="fr-FR" sz="2000" dirty="0">
                <a:solidFill>
                  <a:srgbClr val="FF0000"/>
                </a:solidFill>
              </a:rPr>
              <a:t>On n’a pas trop dépensé…</a:t>
            </a:r>
          </a:p>
          <a:p>
            <a:pPr algn="ctr"/>
            <a:r>
              <a:rPr lang="fr-FR" sz="2000" dirty="0">
                <a:solidFill>
                  <a:srgbClr val="FF0000"/>
                </a:solidFill>
              </a:rPr>
              <a:t>On a surtout laissé filer les recettes…</a:t>
            </a:r>
          </a:p>
        </p:txBody>
      </p:sp>
      <p:sp>
        <p:nvSpPr>
          <p:cNvPr id="8" name="Rectangle 7"/>
          <p:cNvSpPr/>
          <p:nvPr/>
        </p:nvSpPr>
        <p:spPr>
          <a:xfrm>
            <a:off x="461726" y="2204864"/>
            <a:ext cx="8214730" cy="800219"/>
          </a:xfrm>
          <a:prstGeom prst="rect">
            <a:avLst/>
          </a:prstGeom>
        </p:spPr>
        <p:txBody>
          <a:bodyPr wrap="square">
            <a:spAutoFit/>
          </a:bodyPr>
          <a:lstStyle/>
          <a:p>
            <a:pPr lvl="0"/>
            <a:r>
              <a:rPr lang="fr-FR" dirty="0">
                <a:solidFill>
                  <a:schemeClr val="tx2">
                    <a:lumMod val="60000"/>
                    <a:lumOff val="40000"/>
                  </a:schemeClr>
                </a:solidFill>
              </a:rPr>
              <a:t>1- La comparaison directe de la dépense publique entre pays n’est pas valable…</a:t>
            </a:r>
          </a:p>
          <a:p>
            <a:pPr fontAlgn="base"/>
            <a:r>
              <a:rPr lang="fr-FR" sz="1400" dirty="0">
                <a:solidFill>
                  <a:schemeClr val="tx2">
                    <a:lumMod val="60000"/>
                    <a:lumOff val="40000"/>
                  </a:schemeClr>
                </a:solidFill>
              </a:rPr>
              <a:t> </a:t>
            </a:r>
          </a:p>
          <a:p>
            <a:pPr fontAlgn="base"/>
            <a:endParaRPr lang="fr-FR" sz="1400" dirty="0">
              <a:solidFill>
                <a:schemeClr val="tx2">
                  <a:lumMod val="60000"/>
                  <a:lumOff val="40000"/>
                </a:schemeClr>
              </a:solidFill>
            </a:endParaRPr>
          </a:p>
        </p:txBody>
      </p:sp>
      <p:sp>
        <p:nvSpPr>
          <p:cNvPr id="10" name="Rectangle 9"/>
          <p:cNvSpPr/>
          <p:nvPr/>
        </p:nvSpPr>
        <p:spPr>
          <a:xfrm>
            <a:off x="467544" y="2967183"/>
            <a:ext cx="8136904" cy="923330"/>
          </a:xfrm>
          <a:prstGeom prst="rect">
            <a:avLst/>
          </a:prstGeom>
        </p:spPr>
        <p:txBody>
          <a:bodyPr wrap="square">
            <a:spAutoFit/>
          </a:bodyPr>
          <a:lstStyle/>
          <a:p>
            <a:pPr lvl="0"/>
            <a:r>
              <a:rPr lang="fr-FR" dirty="0">
                <a:solidFill>
                  <a:schemeClr val="tx2">
                    <a:lumMod val="60000"/>
                    <a:lumOff val="40000"/>
                  </a:schemeClr>
                </a:solidFill>
              </a:rPr>
              <a:t>2- Non, on n’a pas trop dépensé.  </a:t>
            </a:r>
          </a:p>
          <a:p>
            <a:pPr lvl="0"/>
            <a:endParaRPr lang="fr-FR" dirty="0">
              <a:solidFill>
                <a:schemeClr val="tx2">
                  <a:lumMod val="60000"/>
                  <a:lumOff val="40000"/>
                </a:schemeClr>
              </a:solidFill>
            </a:endParaRPr>
          </a:p>
          <a:p>
            <a:pPr lvl="0"/>
            <a:r>
              <a:rPr lang="fr-FR" dirty="0"/>
              <a:t>Si les chiffres ne disent pas toujours la vérité, les menteurs adorent les chiffres !</a:t>
            </a:r>
          </a:p>
        </p:txBody>
      </p:sp>
    </p:spTree>
    <p:extLst>
      <p:ext uri="{BB962C8B-B14F-4D97-AF65-F5344CB8AC3E}">
        <p14:creationId xmlns:p14="http://schemas.microsoft.com/office/powerpoint/2010/main" val="28158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141" y="1674385"/>
            <a:ext cx="2712707" cy="738664"/>
          </a:xfrm>
          <a:prstGeom prst="rect">
            <a:avLst/>
          </a:prstGeom>
        </p:spPr>
        <p:txBody>
          <a:bodyPr wrap="square">
            <a:spAutoFit/>
          </a:bodyPr>
          <a:lstStyle/>
          <a:p>
            <a:pPr fontAlgn="base"/>
            <a:r>
              <a:rPr lang="fr-FR" sz="1400" u="sng" dirty="0"/>
              <a:t>Exemple 1 :</a:t>
            </a:r>
            <a:r>
              <a:rPr lang="fr-FR" sz="1400" dirty="0"/>
              <a:t> </a:t>
            </a:r>
          </a:p>
          <a:p>
            <a:pPr fontAlgn="base"/>
            <a:r>
              <a:rPr lang="fr-FR" sz="1400" dirty="0"/>
              <a:t>Dépense de santé : France dépense plus que les États-Unis ?</a:t>
            </a:r>
          </a:p>
        </p:txBody>
      </p:sp>
      <p:pic>
        <p:nvPicPr>
          <p:cNvPr id="5" name="Image 4" descr="dÃ©pense de santÃ© France Etats Unis"/>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5089194" cy="2736304"/>
          </a:xfrm>
          <a:prstGeom prst="rect">
            <a:avLst/>
          </a:prstGeom>
          <a:noFill/>
          <a:ln>
            <a:noFill/>
          </a:ln>
        </p:spPr>
      </p:pic>
      <p:sp>
        <p:nvSpPr>
          <p:cNvPr id="6" name="Rectangle 5"/>
          <p:cNvSpPr/>
          <p:nvPr/>
        </p:nvSpPr>
        <p:spPr>
          <a:xfrm>
            <a:off x="491141" y="4223430"/>
            <a:ext cx="3790733" cy="738664"/>
          </a:xfrm>
          <a:prstGeom prst="rect">
            <a:avLst/>
          </a:prstGeom>
        </p:spPr>
        <p:txBody>
          <a:bodyPr wrap="square">
            <a:spAutoFit/>
          </a:bodyPr>
          <a:lstStyle/>
          <a:p>
            <a:pPr fontAlgn="base"/>
            <a:r>
              <a:rPr lang="fr-FR" sz="1400" u="sng" dirty="0"/>
              <a:t>Exemple 2 :</a:t>
            </a:r>
            <a:r>
              <a:rPr lang="fr-FR" sz="1400" dirty="0"/>
              <a:t> France : 10 pts  de PIB de dépense publique en plus  par rapport à l’ Allemagne … Mais : </a:t>
            </a:r>
          </a:p>
        </p:txBody>
      </p:sp>
      <p:sp>
        <p:nvSpPr>
          <p:cNvPr id="7" name="Rectangle 6"/>
          <p:cNvSpPr/>
          <p:nvPr/>
        </p:nvSpPr>
        <p:spPr>
          <a:xfrm>
            <a:off x="4607496" y="4223430"/>
            <a:ext cx="4536504" cy="738664"/>
          </a:xfrm>
          <a:prstGeom prst="rect">
            <a:avLst/>
          </a:prstGeom>
        </p:spPr>
        <p:txBody>
          <a:bodyPr wrap="square">
            <a:spAutoFit/>
          </a:bodyPr>
          <a:lstStyle/>
          <a:p>
            <a:pPr lvl="0" fontAlgn="base"/>
            <a:r>
              <a:rPr lang="fr-FR" sz="1400" b="1" dirty="0"/>
              <a:t>Dépense en personnel 6 pts de plus</a:t>
            </a:r>
            <a:r>
              <a:rPr lang="fr-FR" sz="1400" dirty="0"/>
              <a:t> ! : le personnel hospitalier allemand n’est pas inclus dans la fonction publique, la scolarité commence à 6 ans…</a:t>
            </a:r>
          </a:p>
        </p:txBody>
      </p:sp>
      <p:sp>
        <p:nvSpPr>
          <p:cNvPr id="8" name="Rectangle 7"/>
          <p:cNvSpPr/>
          <p:nvPr/>
        </p:nvSpPr>
        <p:spPr>
          <a:xfrm>
            <a:off x="603050" y="5301208"/>
            <a:ext cx="8145413" cy="523220"/>
          </a:xfrm>
          <a:prstGeom prst="rect">
            <a:avLst/>
          </a:prstGeom>
        </p:spPr>
        <p:txBody>
          <a:bodyPr wrap="square">
            <a:spAutoFit/>
          </a:bodyPr>
          <a:lstStyle/>
          <a:p>
            <a:r>
              <a:rPr lang="fr-FR" sz="1400" dirty="0">
                <a:solidFill>
                  <a:srgbClr val="FF0000"/>
                </a:solidFill>
              </a:rPr>
              <a:t>Conclusion : La comparaison de la dépense publique entre pays est difficile, car il est possible de faire par le secteur public un service … ou de faire par le secteur privé, mais dans tous les cas on doit payer.</a:t>
            </a:r>
          </a:p>
        </p:txBody>
      </p:sp>
      <p:sp>
        <p:nvSpPr>
          <p:cNvPr id="9" name="Rectangle 8"/>
          <p:cNvSpPr/>
          <p:nvPr/>
        </p:nvSpPr>
        <p:spPr>
          <a:xfrm>
            <a:off x="431268" y="332656"/>
            <a:ext cx="8214730" cy="800219"/>
          </a:xfrm>
          <a:prstGeom prst="rect">
            <a:avLst/>
          </a:prstGeom>
        </p:spPr>
        <p:txBody>
          <a:bodyPr wrap="square">
            <a:spAutoFit/>
          </a:bodyPr>
          <a:lstStyle/>
          <a:p>
            <a:pPr lvl="0"/>
            <a:r>
              <a:rPr lang="fr-FR" dirty="0">
                <a:solidFill>
                  <a:schemeClr val="tx2">
                    <a:lumMod val="60000"/>
                    <a:lumOff val="40000"/>
                  </a:schemeClr>
                </a:solidFill>
              </a:rPr>
              <a:t>1- La comparaison directe de la dépense publique entre pays n’est pas valable…</a:t>
            </a:r>
          </a:p>
          <a:p>
            <a:pPr fontAlgn="base"/>
            <a:r>
              <a:rPr lang="fr-FR" sz="1400" dirty="0">
                <a:solidFill>
                  <a:schemeClr val="tx2">
                    <a:lumMod val="60000"/>
                    <a:lumOff val="40000"/>
                  </a:schemeClr>
                </a:solidFill>
              </a:rPr>
              <a:t> </a:t>
            </a:r>
          </a:p>
          <a:p>
            <a:pPr fontAlgn="base"/>
            <a:endParaRPr lang="fr-FR" sz="1400" dirty="0">
              <a:solidFill>
                <a:schemeClr val="tx2">
                  <a:lumMod val="60000"/>
                  <a:lumOff val="40000"/>
                </a:schemeClr>
              </a:solidFill>
            </a:endParaRPr>
          </a:p>
        </p:txBody>
      </p:sp>
    </p:spTree>
    <p:extLst>
      <p:ext uri="{BB962C8B-B14F-4D97-AF65-F5344CB8AC3E}">
        <p14:creationId xmlns:p14="http://schemas.microsoft.com/office/powerpoint/2010/main" val="18124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242" y="404663"/>
            <a:ext cx="8136904" cy="646331"/>
          </a:xfrm>
          <a:prstGeom prst="rect">
            <a:avLst/>
          </a:prstGeom>
        </p:spPr>
        <p:txBody>
          <a:bodyPr wrap="square">
            <a:spAutoFit/>
          </a:bodyPr>
          <a:lstStyle/>
          <a:p>
            <a:pPr lvl="0"/>
            <a:r>
              <a:rPr lang="fr-FR" dirty="0">
                <a:solidFill>
                  <a:schemeClr val="tx2">
                    <a:lumMod val="60000"/>
                    <a:lumOff val="40000"/>
                  </a:schemeClr>
                </a:solidFill>
              </a:rPr>
              <a:t>2- Non, on n’a pas trop dépensé.  </a:t>
            </a:r>
          </a:p>
          <a:p>
            <a:pPr lvl="0"/>
            <a:r>
              <a:rPr lang="fr-FR" dirty="0">
                <a:solidFill>
                  <a:schemeClr val="tx2">
                    <a:lumMod val="60000"/>
                    <a:lumOff val="40000"/>
                  </a:schemeClr>
                </a:solidFill>
              </a:rPr>
              <a:t>Si les chiffres ne disent pas toujours la vérité, les menteurs adorent les chiffres !</a:t>
            </a:r>
          </a:p>
        </p:txBody>
      </p:sp>
      <p:sp>
        <p:nvSpPr>
          <p:cNvPr id="6" name="Rectangle 5"/>
          <p:cNvSpPr/>
          <p:nvPr/>
        </p:nvSpPr>
        <p:spPr>
          <a:xfrm>
            <a:off x="323528" y="1084094"/>
            <a:ext cx="8276206" cy="369332"/>
          </a:xfrm>
          <a:prstGeom prst="rect">
            <a:avLst/>
          </a:prstGeom>
        </p:spPr>
        <p:txBody>
          <a:bodyPr wrap="square">
            <a:spAutoFit/>
          </a:bodyPr>
          <a:lstStyle/>
          <a:p>
            <a:r>
              <a:rPr lang="fr-FR" dirty="0"/>
              <a:t>Entre 1985 et 2014, de combien ont augmenté les dépenses de l’état ?? </a:t>
            </a:r>
          </a:p>
        </p:txBody>
      </p:sp>
      <p:sp>
        <p:nvSpPr>
          <p:cNvPr id="7" name="Rectangle 6"/>
          <p:cNvSpPr/>
          <p:nvPr/>
        </p:nvSpPr>
        <p:spPr>
          <a:xfrm>
            <a:off x="323528" y="1496368"/>
            <a:ext cx="7920880" cy="369332"/>
          </a:xfrm>
          <a:prstGeom prst="rect">
            <a:avLst/>
          </a:prstGeom>
        </p:spPr>
        <p:txBody>
          <a:bodyPr wrap="square">
            <a:spAutoFit/>
          </a:bodyPr>
          <a:lstStyle/>
          <a:p>
            <a:r>
              <a:rPr lang="fr-FR" dirty="0"/>
              <a:t>L’Etat fait  </a:t>
            </a:r>
            <a:r>
              <a:rPr lang="fr-FR" b="1" dirty="0"/>
              <a:t>68 milliards</a:t>
            </a:r>
            <a:r>
              <a:rPr lang="fr-FR" dirty="0"/>
              <a:t> par an de dépenses  </a:t>
            </a:r>
            <a:r>
              <a:rPr lang="fr-FR" b="1" dirty="0">
                <a:solidFill>
                  <a:srgbClr val="FF0000"/>
                </a:solidFill>
              </a:rPr>
              <a:t>en moins !</a:t>
            </a:r>
            <a:r>
              <a:rPr lang="fr-FR" dirty="0">
                <a:solidFill>
                  <a:srgbClr val="FF0000"/>
                </a:solidFill>
              </a:rPr>
              <a:t> </a:t>
            </a:r>
            <a:r>
              <a:rPr lang="fr-FR" dirty="0"/>
              <a:t>(en proportion de PIB)  </a:t>
            </a:r>
          </a:p>
        </p:txBody>
      </p:sp>
      <p:sp>
        <p:nvSpPr>
          <p:cNvPr id="9" name="Rectangle 8"/>
          <p:cNvSpPr/>
          <p:nvPr/>
        </p:nvSpPr>
        <p:spPr>
          <a:xfrm>
            <a:off x="366747" y="5762624"/>
            <a:ext cx="8368827" cy="923330"/>
          </a:xfrm>
          <a:prstGeom prst="rect">
            <a:avLst/>
          </a:prstGeom>
        </p:spPr>
        <p:txBody>
          <a:bodyPr wrap="square">
            <a:spAutoFit/>
          </a:bodyPr>
          <a:lstStyle/>
          <a:p>
            <a:pPr algn="just"/>
            <a:r>
              <a:rPr lang="fr-FR" dirty="0"/>
              <a:t>L’augmentation de la dépense publique se situe il y a plus d’une trentaine d’années (depuis c’est relativement stable)  et cela est dût surtout la protection sociale (santé, retraites etc…)  mais aussi une nouveauté : la charge de la dette, </a:t>
            </a:r>
          </a:p>
        </p:txBody>
      </p:sp>
      <p:grpSp>
        <p:nvGrpSpPr>
          <p:cNvPr id="3" name="Groupe 2"/>
          <p:cNvGrpSpPr/>
          <p:nvPr/>
        </p:nvGrpSpPr>
        <p:grpSpPr>
          <a:xfrm>
            <a:off x="1120644" y="1966673"/>
            <a:ext cx="6711436" cy="3910598"/>
            <a:chOff x="1120644" y="1966673"/>
            <a:chExt cx="6711436" cy="3910598"/>
          </a:xfrm>
        </p:grpSpPr>
        <p:pic>
          <p:nvPicPr>
            <p:cNvPr id="8" name="Image 7" descr="la dépense publique dans le PIB depuis 1960 1000 600"/>
            <p:cNvPicPr/>
            <p:nvPr/>
          </p:nvPicPr>
          <p:blipFill>
            <a:blip r:embed="rId2">
              <a:extLst>
                <a:ext uri="{28A0092B-C50C-407E-A947-70E740481C1C}">
                  <a14:useLocalDpi xmlns:a14="http://schemas.microsoft.com/office/drawing/2010/main" val="0"/>
                </a:ext>
              </a:extLst>
            </a:blip>
            <a:srcRect/>
            <a:stretch>
              <a:fillRect/>
            </a:stretch>
          </p:blipFill>
          <p:spPr bwMode="auto">
            <a:xfrm>
              <a:off x="1120644" y="2276872"/>
              <a:ext cx="6408712" cy="3600399"/>
            </a:xfrm>
            <a:prstGeom prst="rect">
              <a:avLst/>
            </a:prstGeom>
            <a:noFill/>
            <a:ln>
              <a:noFill/>
            </a:ln>
          </p:spPr>
        </p:pic>
        <p:sp>
          <p:nvSpPr>
            <p:cNvPr id="2" name="ZoneTexte 1"/>
            <p:cNvSpPr txBox="1"/>
            <p:nvPr/>
          </p:nvSpPr>
          <p:spPr>
            <a:xfrm>
              <a:off x="1475656" y="1966673"/>
              <a:ext cx="6356424" cy="553998"/>
            </a:xfrm>
            <a:prstGeom prst="rect">
              <a:avLst/>
            </a:prstGeom>
            <a:noFill/>
          </p:spPr>
          <p:txBody>
            <a:bodyPr wrap="square" rtlCol="0">
              <a:spAutoFit/>
            </a:bodyPr>
            <a:lstStyle/>
            <a:p>
              <a:pPr algn="ctr"/>
              <a:r>
                <a:rPr lang="fr-FR" dirty="0"/>
                <a:t>Dépense publique </a:t>
              </a:r>
            </a:p>
            <a:p>
              <a:pPr algn="ctr"/>
              <a:r>
                <a:rPr lang="fr-FR" sz="1200" dirty="0"/>
                <a:t>(l’État, les administrations de Sécurité sociale, les collectivités territoriales et les administrations)</a:t>
              </a:r>
            </a:p>
          </p:txBody>
        </p:sp>
      </p:grpSp>
    </p:spTree>
    <p:extLst>
      <p:ext uri="{BB962C8B-B14F-4D97-AF65-F5344CB8AC3E}">
        <p14:creationId xmlns:p14="http://schemas.microsoft.com/office/powerpoint/2010/main" val="288050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496944" cy="923330"/>
          </a:xfrm>
          <a:prstGeom prst="rect">
            <a:avLst/>
          </a:prstGeom>
        </p:spPr>
        <p:txBody>
          <a:bodyPr wrap="square">
            <a:spAutoFit/>
          </a:bodyPr>
          <a:lstStyle/>
          <a:p>
            <a:r>
              <a:rPr lang="fr-FR" b="1" dirty="0"/>
              <a:t>Pourquoi si l’on n’a pas trop dépensé nous sommes en déficit ? Dans l’équilibre d’un budget, il n’y a pas que les dépenses …Il y a aussi les  recettes. Elles sont en chutes constantes depuis 40ans ce qui permet de dire… </a:t>
            </a:r>
            <a:endParaRPr lang="fr-FR" dirty="0"/>
          </a:p>
        </p:txBody>
      </p:sp>
      <p:pic>
        <p:nvPicPr>
          <p:cNvPr id="5" name="Image 4" descr="humour"/>
          <p:cNvPicPr/>
          <p:nvPr/>
        </p:nvPicPr>
        <p:blipFill rotWithShape="1">
          <a:blip r:embed="rId2">
            <a:extLst>
              <a:ext uri="{28A0092B-C50C-407E-A947-70E740481C1C}">
                <a14:useLocalDpi xmlns:a14="http://schemas.microsoft.com/office/drawing/2010/main" val="0"/>
              </a:ext>
            </a:extLst>
          </a:blip>
          <a:srcRect/>
          <a:stretch/>
        </p:blipFill>
        <p:spPr bwMode="auto">
          <a:xfrm>
            <a:off x="1907704" y="1268760"/>
            <a:ext cx="4608512" cy="4248472"/>
          </a:xfrm>
          <a:prstGeom prst="rect">
            <a:avLst/>
          </a:prstGeom>
          <a:noFill/>
          <a:ln>
            <a:noFill/>
          </a:ln>
        </p:spPr>
      </p:pic>
      <p:sp>
        <p:nvSpPr>
          <p:cNvPr id="6" name="Rectangle 5"/>
          <p:cNvSpPr/>
          <p:nvPr/>
        </p:nvSpPr>
        <p:spPr>
          <a:xfrm>
            <a:off x="340330" y="5877272"/>
            <a:ext cx="8120102" cy="369332"/>
          </a:xfrm>
          <a:prstGeom prst="rect">
            <a:avLst/>
          </a:prstGeom>
        </p:spPr>
        <p:txBody>
          <a:bodyPr wrap="square">
            <a:spAutoFit/>
          </a:bodyPr>
          <a:lstStyle/>
          <a:p>
            <a:r>
              <a:rPr lang="fr-FR" b="1" dirty="0"/>
              <a:t>et ainsi justifier des tas de réformes régressives… </a:t>
            </a:r>
          </a:p>
        </p:txBody>
      </p:sp>
      <p:sp>
        <p:nvSpPr>
          <p:cNvPr id="7" name="Rectangle 6"/>
          <p:cNvSpPr/>
          <p:nvPr/>
        </p:nvSpPr>
        <p:spPr>
          <a:xfrm>
            <a:off x="323528" y="6214338"/>
            <a:ext cx="8120102" cy="369332"/>
          </a:xfrm>
          <a:prstGeom prst="rect">
            <a:avLst/>
          </a:prstGeom>
        </p:spPr>
        <p:txBody>
          <a:bodyPr wrap="square">
            <a:spAutoFit/>
          </a:bodyPr>
          <a:lstStyle/>
          <a:p>
            <a:r>
              <a:rPr lang="fr-FR" b="1" dirty="0"/>
              <a:t>Oui mais pour renflouer les caisses il faut augmenter les impôts !?</a:t>
            </a:r>
          </a:p>
        </p:txBody>
      </p:sp>
    </p:spTree>
    <p:extLst>
      <p:ext uri="{BB962C8B-B14F-4D97-AF65-F5344CB8AC3E}">
        <p14:creationId xmlns:p14="http://schemas.microsoft.com/office/powerpoint/2010/main" val="3821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568952" cy="646331"/>
          </a:xfrm>
          <a:prstGeom prst="rect">
            <a:avLst/>
          </a:prstGeom>
          <a:solidFill>
            <a:srgbClr val="00B050"/>
          </a:solidFill>
        </p:spPr>
        <p:txBody>
          <a:bodyPr wrap="square">
            <a:spAutoFit/>
          </a:bodyPr>
          <a:lstStyle/>
          <a:p>
            <a:r>
              <a:rPr lang="fr-FR" dirty="0">
                <a:solidFill>
                  <a:schemeClr val="bg1"/>
                </a:solidFill>
              </a:rPr>
              <a:t>2</a:t>
            </a:r>
            <a:r>
              <a:rPr lang="fr-FR" baseline="30000" dirty="0">
                <a:solidFill>
                  <a:schemeClr val="bg1"/>
                </a:solidFill>
              </a:rPr>
              <a:t>ème</a:t>
            </a:r>
            <a:r>
              <a:rPr lang="fr-FR" dirty="0">
                <a:solidFill>
                  <a:schemeClr val="bg1"/>
                </a:solidFill>
              </a:rPr>
              <a:t>  cours d’auto-défense intellectuelle : </a:t>
            </a:r>
          </a:p>
          <a:p>
            <a:r>
              <a:rPr lang="fr-FR" dirty="0"/>
              <a:t>La France, est-elle aussi championne du monde des impôts !?</a:t>
            </a:r>
          </a:p>
        </p:txBody>
      </p:sp>
      <p:pic>
        <p:nvPicPr>
          <p:cNvPr id="5" name="Image 4" descr="impots-euro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541" y="1018870"/>
            <a:ext cx="7482926" cy="4282338"/>
          </a:xfrm>
          <a:prstGeom prst="rect">
            <a:avLst/>
          </a:prstGeom>
          <a:noFill/>
          <a:ln>
            <a:noFill/>
          </a:ln>
        </p:spPr>
      </p:pic>
      <p:sp>
        <p:nvSpPr>
          <p:cNvPr id="6" name="Rectangle 5"/>
          <p:cNvSpPr/>
          <p:nvPr/>
        </p:nvSpPr>
        <p:spPr>
          <a:xfrm>
            <a:off x="274940" y="5551785"/>
            <a:ext cx="8582481" cy="1077218"/>
          </a:xfrm>
          <a:prstGeom prst="rect">
            <a:avLst/>
          </a:prstGeom>
        </p:spPr>
        <p:txBody>
          <a:bodyPr wrap="square">
            <a:spAutoFit/>
          </a:bodyPr>
          <a:lstStyle/>
          <a:p>
            <a:r>
              <a:rPr lang="fr-FR" sz="1600" dirty="0"/>
              <a:t>La France est  au même niveau que des </a:t>
            </a:r>
            <a:r>
              <a:rPr lang="fr-FR" sz="1600" b="1" dirty="0"/>
              <a:t>pays comparables </a:t>
            </a:r>
            <a:r>
              <a:rPr lang="fr-FR" sz="1600" dirty="0"/>
              <a:t>(comme le Danemark, la Belgique ou la Finlande…). Le taux élevé s’explique simplement non par un niveau élevé des impôts mais par un niveau élevé des cotisations sociales (retraite, santé…) qu’on peut considérer comme des revenus différés. La France a des impôts sur le revenu bien plus bas que la moyenne.</a:t>
            </a:r>
          </a:p>
        </p:txBody>
      </p:sp>
    </p:spTree>
    <p:extLst>
      <p:ext uri="{BB962C8B-B14F-4D97-AF65-F5344CB8AC3E}">
        <p14:creationId xmlns:p14="http://schemas.microsoft.com/office/powerpoint/2010/main" val="39696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1200329"/>
          </a:xfrm>
          <a:prstGeom prst="rect">
            <a:avLst/>
          </a:prstGeom>
        </p:spPr>
        <p:txBody>
          <a:bodyPr wrap="square">
            <a:spAutoFit/>
          </a:bodyPr>
          <a:lstStyle/>
          <a:p>
            <a:pPr algn="ctr"/>
            <a:r>
              <a:rPr lang="fr-FR" sz="3600" b="1" dirty="0">
                <a:solidFill>
                  <a:srgbClr val="FF0000"/>
                </a:solidFill>
              </a:rPr>
              <a:t>1- L’injustice fiscale : </a:t>
            </a:r>
          </a:p>
          <a:p>
            <a:r>
              <a:rPr lang="fr-FR" dirty="0"/>
              <a:t>Les ultras riches, personnes ou entreprises, ne payent plus leur part depuis des décennies (et il faut compenser !  ) </a:t>
            </a:r>
          </a:p>
        </p:txBody>
      </p:sp>
      <p:sp>
        <p:nvSpPr>
          <p:cNvPr id="3" name="Rectangle 2"/>
          <p:cNvSpPr/>
          <p:nvPr/>
        </p:nvSpPr>
        <p:spPr>
          <a:xfrm rot="20700000">
            <a:off x="597990" y="1476347"/>
            <a:ext cx="4032448" cy="1538883"/>
          </a:xfrm>
          <a:prstGeom prst="rect">
            <a:avLst/>
          </a:prstGeom>
          <a:solidFill>
            <a:srgbClr val="FFFF00"/>
          </a:solidFill>
          <a:ln w="38100">
            <a:solidFill>
              <a:schemeClr val="accent1"/>
            </a:solidFill>
          </a:ln>
        </p:spPr>
        <p:txBody>
          <a:bodyPr wrap="square">
            <a:spAutoFit/>
          </a:bodyPr>
          <a:lstStyle/>
          <a:p>
            <a:endParaRPr lang="fr-FR" sz="1400" dirty="0">
              <a:latin typeface="Brush Script Std" pitchFamily="66" charset="0"/>
            </a:endParaRPr>
          </a:p>
          <a:p>
            <a:pPr algn="ctr"/>
            <a:r>
              <a:rPr lang="fr-FR" sz="3200" dirty="0">
                <a:latin typeface="Brush Script Std" pitchFamily="66" charset="0"/>
              </a:rPr>
              <a:t>Sans justice fiscale,</a:t>
            </a:r>
          </a:p>
          <a:p>
            <a:pPr algn="ctr"/>
            <a:r>
              <a:rPr lang="fr-FR" sz="3200" dirty="0">
                <a:latin typeface="Brush Script Std" pitchFamily="66" charset="0"/>
              </a:rPr>
              <a:t>Pas de paix sociale ! </a:t>
            </a:r>
          </a:p>
          <a:p>
            <a:endParaRPr lang="fr-FR" sz="1400" dirty="0">
              <a:latin typeface="Brush Script Std" pitchFamily="66" charset="0"/>
            </a:endParaRPr>
          </a:p>
        </p:txBody>
      </p:sp>
      <p:pic>
        <p:nvPicPr>
          <p:cNvPr id="4" name="Image 3" descr="Lâimage contient peut-ÃªtreÂ : une personne ou plus et tex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56792"/>
            <a:ext cx="3384376" cy="4774870"/>
          </a:xfrm>
          <a:prstGeom prst="rect">
            <a:avLst/>
          </a:prstGeom>
          <a:noFill/>
          <a:ln>
            <a:noFill/>
          </a:ln>
        </p:spPr>
      </p:pic>
      <p:sp>
        <p:nvSpPr>
          <p:cNvPr id="5" name="Rectangle 4"/>
          <p:cNvSpPr/>
          <p:nvPr/>
        </p:nvSpPr>
        <p:spPr>
          <a:xfrm>
            <a:off x="385004" y="3429000"/>
            <a:ext cx="4042980" cy="2585323"/>
          </a:xfrm>
          <a:prstGeom prst="rect">
            <a:avLst/>
          </a:prstGeom>
        </p:spPr>
        <p:txBody>
          <a:bodyPr wrap="square">
            <a:spAutoFit/>
          </a:bodyPr>
          <a:lstStyle/>
          <a:p>
            <a:r>
              <a:rPr lang="fr-FR" b="1" u="sng" dirty="0"/>
              <a:t>Les  causes de l’injustice fiscale : </a:t>
            </a:r>
          </a:p>
          <a:p>
            <a:endParaRPr lang="fr-FR" b="1" dirty="0"/>
          </a:p>
          <a:p>
            <a:pPr marL="342900" indent="-342900">
              <a:buAutoNum type="arabicPlain"/>
            </a:pPr>
            <a:r>
              <a:rPr lang="fr-FR" b="1" dirty="0"/>
              <a:t>La fraude fiscale </a:t>
            </a:r>
          </a:p>
          <a:p>
            <a:pPr marL="342900" indent="-342900">
              <a:buAutoNum type="arabicPlain"/>
            </a:pPr>
            <a:endParaRPr lang="fr-FR" b="1" dirty="0"/>
          </a:p>
          <a:p>
            <a:pPr marL="342900" indent="-342900">
              <a:buAutoNum type="arabicPlain"/>
            </a:pPr>
            <a:r>
              <a:rPr lang="fr-FR" b="1" dirty="0"/>
              <a:t>Baisse de la fiscalité pour les ultras riches </a:t>
            </a:r>
          </a:p>
          <a:p>
            <a:pPr marL="342900" indent="-342900">
              <a:buAutoNum type="arabicPlain"/>
            </a:pPr>
            <a:endParaRPr lang="fr-FR" b="1" dirty="0"/>
          </a:p>
          <a:p>
            <a:pPr marL="342900" indent="-342900">
              <a:buAutoNum type="arabicPlain"/>
            </a:pPr>
            <a:r>
              <a:rPr lang="fr-FR" b="1" dirty="0"/>
              <a:t>Inégalité devant l’impôt </a:t>
            </a:r>
          </a:p>
          <a:p>
            <a:pPr marL="342900" indent="-342900">
              <a:buAutoNum type="arabicPlain"/>
            </a:pPr>
            <a:endParaRPr lang="fr-FR" dirty="0"/>
          </a:p>
        </p:txBody>
      </p:sp>
    </p:spTree>
    <p:extLst>
      <p:ext uri="{BB962C8B-B14F-4D97-AF65-F5344CB8AC3E}">
        <p14:creationId xmlns:p14="http://schemas.microsoft.com/office/powerpoint/2010/main" val="25578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1393</TotalTime>
  <Words>2091</Words>
  <Application>Microsoft Macintosh PowerPoint</Application>
  <PresentationFormat>Affichage à l'écran (4:3)</PresentationFormat>
  <Paragraphs>184</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Brush Script Std</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florent rouvel</dc:creator>
  <cp:lastModifiedBy>Marianne Mercier</cp:lastModifiedBy>
  <cp:revision>72</cp:revision>
  <dcterms:created xsi:type="dcterms:W3CDTF">2019-12-20T13:46:28Z</dcterms:created>
  <dcterms:modified xsi:type="dcterms:W3CDTF">2020-02-03T09:39:15Z</dcterms:modified>
</cp:coreProperties>
</file>